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73" r:id="rId7"/>
    <p:sldId id="274" r:id="rId8"/>
    <p:sldId id="275" r:id="rId9"/>
    <p:sldId id="276" r:id="rId10"/>
    <p:sldId id="277" r:id="rId11"/>
    <p:sldId id="278" r:id="rId12"/>
    <p:sldId id="279" r:id="rId13"/>
    <p:sldId id="261" r:id="rId14"/>
    <p:sldId id="280" r:id="rId15"/>
    <p:sldId id="262" r:id="rId16"/>
    <p:sldId id="281" r:id="rId17"/>
    <p:sldId id="282" r:id="rId18"/>
    <p:sldId id="284" r:id="rId19"/>
    <p:sldId id="285" r:id="rId20"/>
    <p:sldId id="286" r:id="rId21"/>
    <p:sldId id="287" r:id="rId22"/>
    <p:sldId id="290" r:id="rId23"/>
    <p:sldId id="291" r:id="rId24"/>
    <p:sldId id="289" r:id="rId25"/>
    <p:sldId id="292" r:id="rId26"/>
    <p:sldId id="283" r:id="rId27"/>
    <p:sldId id="293" r:id="rId28"/>
    <p:sldId id="294" r:id="rId29"/>
    <p:sldId id="295" r:id="rId30"/>
    <p:sldId id="297" r:id="rId31"/>
    <p:sldId id="298" r:id="rId32"/>
    <p:sldId id="299" r:id="rId33"/>
    <p:sldId id="313" r:id="rId34"/>
    <p:sldId id="300" r:id="rId35"/>
    <p:sldId id="301" r:id="rId36"/>
    <p:sldId id="302" r:id="rId37"/>
    <p:sldId id="303" r:id="rId38"/>
    <p:sldId id="304" r:id="rId39"/>
    <p:sldId id="305" r:id="rId40"/>
    <p:sldId id="306" r:id="rId41"/>
    <p:sldId id="296" r:id="rId42"/>
    <p:sldId id="307" r:id="rId43"/>
    <p:sldId id="271" r:id="rId44"/>
    <p:sldId id="308" r:id="rId45"/>
    <p:sldId id="309" r:id="rId46"/>
    <p:sldId id="314" r:id="rId47"/>
    <p:sldId id="310" r:id="rId48"/>
    <p:sldId id="311" r:id="rId49"/>
    <p:sldId id="312"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93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460AB408-51C0-4FC5-88AC-9F0BCC40F9E2}" type="datetimeFigureOut">
              <a:rPr lang="en-US" smtClean="0"/>
              <a:pPr/>
              <a:t>10/18/2010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3903AF-99C9-48C3-9B31-ED6777BAA396}"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0AB408-51C0-4FC5-88AC-9F0BCC40F9E2}" type="datetimeFigureOut">
              <a:rPr lang="en-US" smtClean="0"/>
              <a:pPr/>
              <a:t>10/18/2010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3903AF-99C9-48C3-9B31-ED6777BAA3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0AB408-51C0-4FC5-88AC-9F0BCC40F9E2}" type="datetimeFigureOut">
              <a:rPr lang="en-US" smtClean="0"/>
              <a:pPr/>
              <a:t>10/18/2010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8C3903AF-99C9-48C3-9B31-ED6777BAA3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0AB408-51C0-4FC5-88AC-9F0BCC40F9E2}" type="datetimeFigureOut">
              <a:rPr lang="en-US" smtClean="0"/>
              <a:pPr/>
              <a:t>10/18/2010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3903AF-99C9-48C3-9B31-ED6777BAA3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60AB408-51C0-4FC5-88AC-9F0BCC40F9E2}" type="datetimeFigureOut">
              <a:rPr lang="en-US" smtClean="0"/>
              <a:pPr/>
              <a:t>10/18/2010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3903AF-99C9-48C3-9B31-ED6777BAA39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60AB408-51C0-4FC5-88AC-9F0BCC40F9E2}" type="datetimeFigureOut">
              <a:rPr lang="en-US" smtClean="0"/>
              <a:pPr/>
              <a:t>10/18/2010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3903AF-99C9-48C3-9B31-ED6777BAA3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60AB408-51C0-4FC5-88AC-9F0BCC40F9E2}" type="datetimeFigureOut">
              <a:rPr lang="en-US" smtClean="0"/>
              <a:pPr/>
              <a:t>10/18/2010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3903AF-99C9-48C3-9B31-ED6777BAA3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60AB408-51C0-4FC5-88AC-9F0BCC40F9E2}" type="datetimeFigureOut">
              <a:rPr lang="en-US" smtClean="0"/>
              <a:pPr/>
              <a:t>10/18/2010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3903AF-99C9-48C3-9B31-ED6777BAA3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0AB408-51C0-4FC5-88AC-9F0BCC40F9E2}" type="datetimeFigureOut">
              <a:rPr lang="en-US" smtClean="0"/>
              <a:pPr/>
              <a:t>10/18/2010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3903AF-99C9-48C3-9B31-ED6777BAA3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60AB408-51C0-4FC5-88AC-9F0BCC40F9E2}" type="datetimeFigureOut">
              <a:rPr lang="en-US" smtClean="0"/>
              <a:pPr/>
              <a:t>10/18/2010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3903AF-99C9-48C3-9B31-ED6777BAA396}"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460AB408-51C0-4FC5-88AC-9F0BCC40F9E2}" type="datetimeFigureOut">
              <a:rPr lang="en-US" smtClean="0"/>
              <a:pPr/>
              <a:t>10/18/2010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8C3903AF-99C9-48C3-9B31-ED6777BAA39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460AB408-51C0-4FC5-88AC-9F0BCC40F9E2}" type="datetimeFigureOut">
              <a:rPr lang="en-US" smtClean="0"/>
              <a:pPr/>
              <a:t>10/18/2010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8C3903AF-99C9-48C3-9B31-ED6777BAA39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Section 2.5: Miscellaneous Voting Methods</a:t>
            </a:r>
            <a:endParaRPr lang="en-US" dirty="0"/>
          </a:p>
        </p:txBody>
      </p:sp>
      <p:sp>
        <p:nvSpPr>
          <p:cNvPr id="3" name="Subtitle 2"/>
          <p:cNvSpPr>
            <a:spLocks noGrp="1"/>
          </p:cNvSpPr>
          <p:nvPr>
            <p:ph type="subTitle" idx="1"/>
          </p:nvPr>
        </p:nvSpPr>
        <p:spPr/>
        <p:txBody>
          <a:bodyPr/>
          <a:lstStyle/>
          <a:p>
            <a:r>
              <a:rPr lang="en-US" dirty="0" smtClean="0"/>
              <a:t>Math for Liberal Studies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a:t>
            </a:r>
            <a:endParaRPr lang="en-US" dirty="0"/>
          </a:p>
        </p:txBody>
      </p:sp>
      <p:sp>
        <p:nvSpPr>
          <p:cNvPr id="3" name="Content Placeholder 2"/>
          <p:cNvSpPr>
            <a:spLocks noGrp="1"/>
          </p:cNvSpPr>
          <p:nvPr>
            <p:ph idx="1"/>
          </p:nvPr>
        </p:nvSpPr>
        <p:spPr>
          <a:xfrm>
            <a:off x="457200" y="1775191"/>
            <a:ext cx="4495800" cy="2415809"/>
          </a:xfrm>
        </p:spPr>
        <p:txBody>
          <a:bodyPr>
            <a:normAutofit/>
          </a:bodyPr>
          <a:lstStyle/>
          <a:p>
            <a:r>
              <a:rPr lang="en-US" dirty="0" smtClean="0"/>
              <a:t>The final matchup is Chris vs. David</a:t>
            </a:r>
          </a:p>
          <a:p>
            <a:endParaRPr lang="en-US" dirty="0" smtClean="0"/>
          </a:p>
          <a:p>
            <a:r>
              <a:rPr lang="en-US" dirty="0" smtClean="0"/>
              <a:t>David wins 7 to 3</a:t>
            </a:r>
            <a:endParaRPr lang="en-US" dirty="0"/>
          </a:p>
        </p:txBody>
      </p:sp>
      <p:graphicFrame>
        <p:nvGraphicFramePr>
          <p:cNvPr id="4" name="Table 3"/>
          <p:cNvGraphicFramePr>
            <a:graphicFrameLocks noGrp="1"/>
          </p:cNvGraphicFramePr>
          <p:nvPr/>
        </p:nvGraphicFramePr>
        <p:xfrm>
          <a:off x="5105400" y="2013709"/>
          <a:ext cx="3429001" cy="1720091"/>
        </p:xfrm>
        <a:graphic>
          <a:graphicData uri="http://schemas.openxmlformats.org/drawingml/2006/table">
            <a:tbl>
              <a:tblPr firstRow="1" bandRow="1">
                <a:tableStyleId>{5C22544A-7EE6-4342-B048-85BDC9FD1C3A}</a:tableStyleId>
              </a:tblPr>
              <a:tblGrid>
                <a:gridCol w="1214438"/>
                <a:gridCol w="2214563"/>
              </a:tblGrid>
              <a:tr h="446021">
                <a:tc>
                  <a:txBody>
                    <a:bodyPr/>
                    <a:lstStyle/>
                    <a:p>
                      <a:pPr algn="ctr"/>
                      <a:r>
                        <a:rPr lang="en-US" baseline="0" dirty="0" smtClean="0"/>
                        <a:t>Voters</a:t>
                      </a:r>
                      <a:endParaRPr lang="en-US" dirty="0"/>
                    </a:p>
                  </a:txBody>
                  <a:tcPr anchor="ctr"/>
                </a:tc>
                <a:tc>
                  <a:txBody>
                    <a:bodyPr/>
                    <a:lstStyle/>
                    <a:p>
                      <a:pPr algn="ctr"/>
                      <a:r>
                        <a:rPr lang="en-US" dirty="0" smtClean="0"/>
                        <a:t>Preference</a:t>
                      </a:r>
                      <a:r>
                        <a:rPr lang="en-US" baseline="0" dirty="0" smtClean="0"/>
                        <a:t> Order</a:t>
                      </a:r>
                      <a:endParaRPr lang="en-US" dirty="0"/>
                    </a:p>
                  </a:txBody>
                  <a:tcPr anchor="ctr"/>
                </a:tc>
              </a:tr>
              <a:tr h="424690">
                <a:tc>
                  <a:txBody>
                    <a:bodyPr/>
                    <a:lstStyle/>
                    <a:p>
                      <a:pPr algn="ctr"/>
                      <a:r>
                        <a:rPr lang="en-US" b="1" dirty="0" smtClean="0"/>
                        <a:t>4</a:t>
                      </a:r>
                      <a:endParaRPr lang="en-US" b="1" dirty="0"/>
                    </a:p>
                  </a:txBody>
                  <a:tcPr anchor="ctr"/>
                </a:tc>
                <a:tc>
                  <a:txBody>
                    <a:bodyPr/>
                    <a:lstStyle/>
                    <a:p>
                      <a:pPr algn="ctr"/>
                      <a:r>
                        <a:rPr lang="en-US" b="1" dirty="0" smtClean="0">
                          <a:solidFill>
                            <a:schemeClr val="tx1"/>
                          </a:solidFill>
                        </a:rPr>
                        <a:t>A</a:t>
                      </a:r>
                      <a:r>
                        <a:rPr lang="en-US" b="1" dirty="0" smtClean="0"/>
                        <a:t> &gt; </a:t>
                      </a:r>
                      <a:r>
                        <a:rPr lang="en-US" b="1" dirty="0" smtClean="0">
                          <a:solidFill>
                            <a:schemeClr val="tx1"/>
                          </a:solidFill>
                        </a:rPr>
                        <a:t>B</a:t>
                      </a:r>
                      <a:r>
                        <a:rPr lang="en-US" b="1" baseline="0" dirty="0" smtClean="0"/>
                        <a:t> &gt; </a:t>
                      </a:r>
                      <a:r>
                        <a:rPr lang="en-US" b="1" baseline="0" dirty="0" smtClean="0">
                          <a:solidFill>
                            <a:srgbClr val="FF0000"/>
                          </a:solidFill>
                        </a:rPr>
                        <a:t>D</a:t>
                      </a:r>
                      <a:r>
                        <a:rPr lang="en-US" b="1" baseline="0" dirty="0" smtClean="0"/>
                        <a:t> &gt; </a:t>
                      </a:r>
                      <a:r>
                        <a:rPr lang="en-US" b="1" baseline="0" dirty="0" smtClean="0">
                          <a:solidFill>
                            <a:srgbClr val="FF0000"/>
                          </a:solidFill>
                        </a:rPr>
                        <a:t>C</a:t>
                      </a:r>
                      <a:endParaRPr lang="en-US" b="1" dirty="0">
                        <a:solidFill>
                          <a:srgbClr val="FF0000"/>
                        </a:solidFill>
                      </a:endParaRPr>
                    </a:p>
                  </a:txBody>
                  <a:tcPr anchor="ctr"/>
                </a:tc>
              </a:tr>
              <a:tr h="424690">
                <a:tc>
                  <a:txBody>
                    <a:bodyPr/>
                    <a:lstStyle/>
                    <a:p>
                      <a:pPr algn="ctr"/>
                      <a:r>
                        <a:rPr lang="en-US" b="1" dirty="0" smtClean="0"/>
                        <a:t>3</a:t>
                      </a:r>
                      <a:endParaRPr lang="en-US" b="1" dirty="0"/>
                    </a:p>
                  </a:txBody>
                  <a:tcPr anchor="ctr"/>
                </a:tc>
                <a:tc>
                  <a:txBody>
                    <a:bodyPr/>
                    <a:lstStyle/>
                    <a:p>
                      <a:pPr algn="ctr"/>
                      <a:r>
                        <a:rPr lang="en-US" b="1" dirty="0" smtClean="0">
                          <a:solidFill>
                            <a:srgbClr val="FF0000"/>
                          </a:solidFill>
                        </a:rPr>
                        <a:t>C</a:t>
                      </a:r>
                      <a:r>
                        <a:rPr lang="en-US" b="1" baseline="0" dirty="0" smtClean="0"/>
                        <a:t> &gt; </a:t>
                      </a:r>
                      <a:r>
                        <a:rPr lang="en-US" b="1" baseline="0" dirty="0" smtClean="0">
                          <a:solidFill>
                            <a:schemeClr val="tx1"/>
                          </a:solidFill>
                        </a:rPr>
                        <a:t>A</a:t>
                      </a:r>
                      <a:r>
                        <a:rPr lang="en-US" b="1" baseline="0" dirty="0" smtClean="0"/>
                        <a:t> &gt; </a:t>
                      </a:r>
                      <a:r>
                        <a:rPr lang="en-US" b="1" baseline="0" dirty="0" smtClean="0">
                          <a:solidFill>
                            <a:schemeClr val="tx1"/>
                          </a:solidFill>
                        </a:rPr>
                        <a:t>B</a:t>
                      </a:r>
                      <a:r>
                        <a:rPr lang="en-US" b="1" baseline="0" dirty="0" smtClean="0"/>
                        <a:t> &gt; </a:t>
                      </a:r>
                      <a:r>
                        <a:rPr lang="en-US" b="1" baseline="0" dirty="0" smtClean="0">
                          <a:solidFill>
                            <a:srgbClr val="FF0000"/>
                          </a:solidFill>
                        </a:rPr>
                        <a:t>D</a:t>
                      </a:r>
                      <a:endParaRPr lang="en-US" b="1" dirty="0">
                        <a:solidFill>
                          <a:srgbClr val="FF0000"/>
                        </a:solidFill>
                      </a:endParaRPr>
                    </a:p>
                  </a:txBody>
                  <a:tcPr anchor="ctr"/>
                </a:tc>
              </a:tr>
              <a:tr h="424690">
                <a:tc>
                  <a:txBody>
                    <a:bodyPr/>
                    <a:lstStyle/>
                    <a:p>
                      <a:pPr algn="ctr"/>
                      <a:r>
                        <a:rPr lang="en-US" b="1" dirty="0" smtClean="0"/>
                        <a:t>3</a:t>
                      </a:r>
                      <a:endParaRPr lang="en-US" b="1" dirty="0"/>
                    </a:p>
                  </a:txBody>
                  <a:tcPr anchor="ctr"/>
                </a:tc>
                <a:tc>
                  <a:txBody>
                    <a:bodyPr/>
                    <a:lstStyle/>
                    <a:p>
                      <a:pPr algn="ctr"/>
                      <a:r>
                        <a:rPr lang="en-US" b="1" dirty="0" smtClean="0">
                          <a:solidFill>
                            <a:schemeClr val="tx1"/>
                          </a:solidFill>
                        </a:rPr>
                        <a:t>B</a:t>
                      </a:r>
                      <a:r>
                        <a:rPr lang="en-US" b="1" dirty="0" smtClean="0"/>
                        <a:t> &gt; </a:t>
                      </a:r>
                      <a:r>
                        <a:rPr lang="en-US" b="1" dirty="0" smtClean="0">
                          <a:solidFill>
                            <a:srgbClr val="FF0000"/>
                          </a:solidFill>
                        </a:rPr>
                        <a:t>D</a:t>
                      </a:r>
                      <a:r>
                        <a:rPr lang="en-US" b="1" dirty="0" smtClean="0"/>
                        <a:t> &gt; </a:t>
                      </a:r>
                      <a:r>
                        <a:rPr lang="en-US" b="1" dirty="0" smtClean="0">
                          <a:solidFill>
                            <a:srgbClr val="FF0000"/>
                          </a:solidFill>
                        </a:rPr>
                        <a:t>C</a:t>
                      </a:r>
                      <a:r>
                        <a:rPr lang="en-US" b="1" dirty="0" smtClean="0"/>
                        <a:t> &gt; </a:t>
                      </a:r>
                      <a:r>
                        <a:rPr lang="en-US" b="1" dirty="0" smtClean="0">
                          <a:solidFill>
                            <a:schemeClr val="tx1"/>
                          </a:solidFill>
                        </a:rPr>
                        <a:t>A</a:t>
                      </a:r>
                      <a:endParaRPr lang="en-US" b="1" dirty="0">
                        <a:solidFill>
                          <a:schemeClr val="tx1"/>
                        </a:solidFill>
                      </a:endParaRPr>
                    </a:p>
                  </a:txBody>
                  <a:tcPr anchor="ctr"/>
                </a:tc>
              </a:tr>
            </a:tbl>
          </a:graphicData>
        </a:graphic>
      </p:graphicFrame>
      <p:pic>
        <p:nvPicPr>
          <p:cNvPr id="33" name="Picture 32" descr="bracket01.png"/>
          <p:cNvPicPr>
            <a:picLocks noChangeAspect="1"/>
          </p:cNvPicPr>
          <p:nvPr/>
        </p:nvPicPr>
        <p:blipFill>
          <a:blip r:embed="rId2" cstate="print"/>
          <a:stretch>
            <a:fillRect/>
          </a:stretch>
        </p:blipFill>
        <p:spPr>
          <a:xfrm>
            <a:off x="990600" y="4343400"/>
            <a:ext cx="4608195" cy="2133424"/>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a:t>
            </a:r>
            <a:endParaRPr lang="en-US" dirty="0"/>
          </a:p>
        </p:txBody>
      </p:sp>
      <p:sp>
        <p:nvSpPr>
          <p:cNvPr id="3" name="Content Placeholder 2"/>
          <p:cNvSpPr>
            <a:spLocks noGrp="1"/>
          </p:cNvSpPr>
          <p:nvPr>
            <p:ph idx="1"/>
          </p:nvPr>
        </p:nvSpPr>
        <p:spPr>
          <a:xfrm>
            <a:off x="457200" y="1775191"/>
            <a:ext cx="4495800" cy="2415809"/>
          </a:xfrm>
        </p:spPr>
        <p:txBody>
          <a:bodyPr>
            <a:normAutofit/>
          </a:bodyPr>
          <a:lstStyle/>
          <a:p>
            <a:r>
              <a:rPr lang="en-US" dirty="0" smtClean="0"/>
              <a:t>The final matchup is Chris vs. David</a:t>
            </a:r>
          </a:p>
          <a:p>
            <a:endParaRPr lang="en-US" dirty="0" smtClean="0"/>
          </a:p>
          <a:p>
            <a:r>
              <a:rPr lang="en-US" dirty="0" smtClean="0"/>
              <a:t>David wins 7 to 3</a:t>
            </a:r>
            <a:endParaRPr lang="en-US" dirty="0"/>
          </a:p>
        </p:txBody>
      </p:sp>
      <p:graphicFrame>
        <p:nvGraphicFramePr>
          <p:cNvPr id="4" name="Table 3"/>
          <p:cNvGraphicFramePr>
            <a:graphicFrameLocks noGrp="1"/>
          </p:cNvGraphicFramePr>
          <p:nvPr/>
        </p:nvGraphicFramePr>
        <p:xfrm>
          <a:off x="5105400" y="2013709"/>
          <a:ext cx="3429001" cy="1720091"/>
        </p:xfrm>
        <a:graphic>
          <a:graphicData uri="http://schemas.openxmlformats.org/drawingml/2006/table">
            <a:tbl>
              <a:tblPr firstRow="1" bandRow="1">
                <a:tableStyleId>{5C22544A-7EE6-4342-B048-85BDC9FD1C3A}</a:tableStyleId>
              </a:tblPr>
              <a:tblGrid>
                <a:gridCol w="1214438"/>
                <a:gridCol w="2214563"/>
              </a:tblGrid>
              <a:tr h="446021">
                <a:tc>
                  <a:txBody>
                    <a:bodyPr/>
                    <a:lstStyle/>
                    <a:p>
                      <a:pPr algn="ctr"/>
                      <a:r>
                        <a:rPr lang="en-US" baseline="0" dirty="0" smtClean="0"/>
                        <a:t>Voters</a:t>
                      </a:r>
                      <a:endParaRPr lang="en-US" dirty="0"/>
                    </a:p>
                  </a:txBody>
                  <a:tcPr anchor="ctr"/>
                </a:tc>
                <a:tc>
                  <a:txBody>
                    <a:bodyPr/>
                    <a:lstStyle/>
                    <a:p>
                      <a:pPr algn="ctr"/>
                      <a:r>
                        <a:rPr lang="en-US" dirty="0" smtClean="0"/>
                        <a:t>Preference</a:t>
                      </a:r>
                      <a:r>
                        <a:rPr lang="en-US" baseline="0" dirty="0" smtClean="0"/>
                        <a:t> Order</a:t>
                      </a:r>
                      <a:endParaRPr lang="en-US" dirty="0"/>
                    </a:p>
                  </a:txBody>
                  <a:tcPr anchor="ctr"/>
                </a:tc>
              </a:tr>
              <a:tr h="424690">
                <a:tc>
                  <a:txBody>
                    <a:bodyPr/>
                    <a:lstStyle/>
                    <a:p>
                      <a:pPr algn="ctr"/>
                      <a:r>
                        <a:rPr lang="en-US" b="1" dirty="0" smtClean="0"/>
                        <a:t>4</a:t>
                      </a:r>
                      <a:endParaRPr lang="en-US" b="1" dirty="0"/>
                    </a:p>
                  </a:txBody>
                  <a:tcPr anchor="ctr"/>
                </a:tc>
                <a:tc>
                  <a:txBody>
                    <a:bodyPr/>
                    <a:lstStyle/>
                    <a:p>
                      <a:pPr algn="ctr"/>
                      <a:r>
                        <a:rPr lang="en-US" b="1" dirty="0" smtClean="0">
                          <a:solidFill>
                            <a:schemeClr val="tx1"/>
                          </a:solidFill>
                        </a:rPr>
                        <a:t>A</a:t>
                      </a:r>
                      <a:r>
                        <a:rPr lang="en-US" b="1" dirty="0" smtClean="0"/>
                        <a:t> &gt; </a:t>
                      </a:r>
                      <a:r>
                        <a:rPr lang="en-US" b="1" dirty="0" smtClean="0">
                          <a:solidFill>
                            <a:schemeClr val="tx1"/>
                          </a:solidFill>
                        </a:rPr>
                        <a:t>B</a:t>
                      </a:r>
                      <a:r>
                        <a:rPr lang="en-US" b="1" baseline="0" dirty="0" smtClean="0"/>
                        <a:t> &gt; </a:t>
                      </a:r>
                      <a:r>
                        <a:rPr lang="en-US" b="1" baseline="0" dirty="0" smtClean="0">
                          <a:solidFill>
                            <a:srgbClr val="FF0000"/>
                          </a:solidFill>
                        </a:rPr>
                        <a:t>D</a:t>
                      </a:r>
                      <a:r>
                        <a:rPr lang="en-US" b="1" baseline="0" dirty="0" smtClean="0"/>
                        <a:t> &gt; </a:t>
                      </a:r>
                      <a:r>
                        <a:rPr lang="en-US" b="1" baseline="0" dirty="0" smtClean="0">
                          <a:solidFill>
                            <a:srgbClr val="FF0000"/>
                          </a:solidFill>
                        </a:rPr>
                        <a:t>C</a:t>
                      </a:r>
                      <a:endParaRPr lang="en-US" b="1" dirty="0">
                        <a:solidFill>
                          <a:srgbClr val="FF0000"/>
                        </a:solidFill>
                      </a:endParaRPr>
                    </a:p>
                  </a:txBody>
                  <a:tcPr anchor="ctr"/>
                </a:tc>
              </a:tr>
              <a:tr h="424690">
                <a:tc>
                  <a:txBody>
                    <a:bodyPr/>
                    <a:lstStyle/>
                    <a:p>
                      <a:pPr algn="ctr"/>
                      <a:r>
                        <a:rPr lang="en-US" b="1" dirty="0" smtClean="0"/>
                        <a:t>3</a:t>
                      </a:r>
                      <a:endParaRPr lang="en-US" b="1" dirty="0"/>
                    </a:p>
                  </a:txBody>
                  <a:tcPr anchor="ctr"/>
                </a:tc>
                <a:tc>
                  <a:txBody>
                    <a:bodyPr/>
                    <a:lstStyle/>
                    <a:p>
                      <a:pPr algn="ctr"/>
                      <a:r>
                        <a:rPr lang="en-US" b="1" dirty="0" smtClean="0">
                          <a:solidFill>
                            <a:srgbClr val="FF0000"/>
                          </a:solidFill>
                        </a:rPr>
                        <a:t>C</a:t>
                      </a:r>
                      <a:r>
                        <a:rPr lang="en-US" b="1" baseline="0" dirty="0" smtClean="0"/>
                        <a:t> &gt; </a:t>
                      </a:r>
                      <a:r>
                        <a:rPr lang="en-US" b="1" baseline="0" dirty="0" smtClean="0">
                          <a:solidFill>
                            <a:schemeClr val="tx1"/>
                          </a:solidFill>
                        </a:rPr>
                        <a:t>A</a:t>
                      </a:r>
                      <a:r>
                        <a:rPr lang="en-US" b="1" baseline="0" dirty="0" smtClean="0"/>
                        <a:t> &gt; </a:t>
                      </a:r>
                      <a:r>
                        <a:rPr lang="en-US" b="1" baseline="0" dirty="0" smtClean="0">
                          <a:solidFill>
                            <a:schemeClr val="tx1"/>
                          </a:solidFill>
                        </a:rPr>
                        <a:t>B</a:t>
                      </a:r>
                      <a:r>
                        <a:rPr lang="en-US" b="1" baseline="0" dirty="0" smtClean="0"/>
                        <a:t> &gt; </a:t>
                      </a:r>
                      <a:r>
                        <a:rPr lang="en-US" b="1" baseline="0" dirty="0" smtClean="0">
                          <a:solidFill>
                            <a:srgbClr val="FF0000"/>
                          </a:solidFill>
                        </a:rPr>
                        <a:t>D</a:t>
                      </a:r>
                      <a:endParaRPr lang="en-US" b="1" dirty="0">
                        <a:solidFill>
                          <a:srgbClr val="FF0000"/>
                        </a:solidFill>
                      </a:endParaRPr>
                    </a:p>
                  </a:txBody>
                  <a:tcPr anchor="ctr"/>
                </a:tc>
              </a:tr>
              <a:tr h="424690">
                <a:tc>
                  <a:txBody>
                    <a:bodyPr/>
                    <a:lstStyle/>
                    <a:p>
                      <a:pPr algn="ctr"/>
                      <a:r>
                        <a:rPr lang="en-US" b="1" dirty="0" smtClean="0"/>
                        <a:t>3</a:t>
                      </a:r>
                      <a:endParaRPr lang="en-US" b="1" dirty="0"/>
                    </a:p>
                  </a:txBody>
                  <a:tcPr anchor="ctr"/>
                </a:tc>
                <a:tc>
                  <a:txBody>
                    <a:bodyPr/>
                    <a:lstStyle/>
                    <a:p>
                      <a:pPr algn="ctr"/>
                      <a:r>
                        <a:rPr lang="en-US" b="1" dirty="0" smtClean="0">
                          <a:solidFill>
                            <a:schemeClr val="tx1"/>
                          </a:solidFill>
                        </a:rPr>
                        <a:t>B</a:t>
                      </a:r>
                      <a:r>
                        <a:rPr lang="en-US" b="1" dirty="0" smtClean="0"/>
                        <a:t> &gt; </a:t>
                      </a:r>
                      <a:r>
                        <a:rPr lang="en-US" b="1" dirty="0" smtClean="0">
                          <a:solidFill>
                            <a:srgbClr val="FF0000"/>
                          </a:solidFill>
                        </a:rPr>
                        <a:t>D</a:t>
                      </a:r>
                      <a:r>
                        <a:rPr lang="en-US" b="1" dirty="0" smtClean="0"/>
                        <a:t> &gt; </a:t>
                      </a:r>
                      <a:r>
                        <a:rPr lang="en-US" b="1" dirty="0" smtClean="0">
                          <a:solidFill>
                            <a:srgbClr val="FF0000"/>
                          </a:solidFill>
                        </a:rPr>
                        <a:t>C</a:t>
                      </a:r>
                      <a:r>
                        <a:rPr lang="en-US" b="1" dirty="0" smtClean="0"/>
                        <a:t> &gt; </a:t>
                      </a:r>
                      <a:r>
                        <a:rPr lang="en-US" b="1" dirty="0" smtClean="0">
                          <a:solidFill>
                            <a:schemeClr val="tx1"/>
                          </a:solidFill>
                        </a:rPr>
                        <a:t>A</a:t>
                      </a:r>
                      <a:endParaRPr lang="en-US" b="1" dirty="0">
                        <a:solidFill>
                          <a:schemeClr val="tx1"/>
                        </a:solidFill>
                      </a:endParaRPr>
                    </a:p>
                  </a:txBody>
                  <a:tcPr anchor="ctr"/>
                </a:tc>
              </a:tr>
            </a:tbl>
          </a:graphicData>
        </a:graphic>
      </p:graphicFrame>
      <p:pic>
        <p:nvPicPr>
          <p:cNvPr id="33" name="Picture 32" descr="bracket01.png"/>
          <p:cNvPicPr>
            <a:picLocks noChangeAspect="1"/>
          </p:cNvPicPr>
          <p:nvPr/>
        </p:nvPicPr>
        <p:blipFill>
          <a:blip r:embed="rId2" cstate="print"/>
          <a:stretch>
            <a:fillRect/>
          </a:stretch>
        </p:blipFill>
        <p:spPr>
          <a:xfrm>
            <a:off x="990600" y="4343400"/>
            <a:ext cx="4608195" cy="213342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a:t>
            </a:r>
            <a:endParaRPr lang="en-US" dirty="0"/>
          </a:p>
        </p:txBody>
      </p:sp>
      <p:sp>
        <p:nvSpPr>
          <p:cNvPr id="3" name="Content Placeholder 2"/>
          <p:cNvSpPr>
            <a:spLocks noGrp="1"/>
          </p:cNvSpPr>
          <p:nvPr>
            <p:ph idx="1"/>
          </p:nvPr>
        </p:nvSpPr>
        <p:spPr>
          <a:xfrm>
            <a:off x="457200" y="1775191"/>
            <a:ext cx="4495800" cy="2415809"/>
          </a:xfrm>
        </p:spPr>
        <p:txBody>
          <a:bodyPr>
            <a:normAutofit/>
          </a:bodyPr>
          <a:lstStyle/>
          <a:p>
            <a:r>
              <a:rPr lang="en-US" dirty="0" smtClean="0"/>
              <a:t>So David is the winner of the election</a:t>
            </a:r>
            <a:endParaRPr lang="en-US" dirty="0"/>
          </a:p>
        </p:txBody>
      </p:sp>
      <p:graphicFrame>
        <p:nvGraphicFramePr>
          <p:cNvPr id="4" name="Table 3"/>
          <p:cNvGraphicFramePr>
            <a:graphicFrameLocks noGrp="1"/>
          </p:cNvGraphicFramePr>
          <p:nvPr/>
        </p:nvGraphicFramePr>
        <p:xfrm>
          <a:off x="5105400" y="2013709"/>
          <a:ext cx="3429001" cy="1720091"/>
        </p:xfrm>
        <a:graphic>
          <a:graphicData uri="http://schemas.openxmlformats.org/drawingml/2006/table">
            <a:tbl>
              <a:tblPr firstRow="1" bandRow="1">
                <a:tableStyleId>{5C22544A-7EE6-4342-B048-85BDC9FD1C3A}</a:tableStyleId>
              </a:tblPr>
              <a:tblGrid>
                <a:gridCol w="1214438"/>
                <a:gridCol w="2214563"/>
              </a:tblGrid>
              <a:tr h="446021">
                <a:tc>
                  <a:txBody>
                    <a:bodyPr/>
                    <a:lstStyle/>
                    <a:p>
                      <a:pPr algn="ctr"/>
                      <a:r>
                        <a:rPr lang="en-US" baseline="0" dirty="0" smtClean="0"/>
                        <a:t>Voters</a:t>
                      </a:r>
                      <a:endParaRPr lang="en-US" dirty="0"/>
                    </a:p>
                  </a:txBody>
                  <a:tcPr anchor="ctr"/>
                </a:tc>
                <a:tc>
                  <a:txBody>
                    <a:bodyPr/>
                    <a:lstStyle/>
                    <a:p>
                      <a:pPr algn="ctr"/>
                      <a:r>
                        <a:rPr lang="en-US" dirty="0" smtClean="0"/>
                        <a:t>Preference</a:t>
                      </a:r>
                      <a:r>
                        <a:rPr lang="en-US" baseline="0" dirty="0" smtClean="0"/>
                        <a:t> Order</a:t>
                      </a:r>
                      <a:endParaRPr lang="en-US" dirty="0"/>
                    </a:p>
                  </a:txBody>
                  <a:tcPr anchor="ctr"/>
                </a:tc>
              </a:tr>
              <a:tr h="424690">
                <a:tc>
                  <a:txBody>
                    <a:bodyPr/>
                    <a:lstStyle/>
                    <a:p>
                      <a:pPr algn="ctr"/>
                      <a:r>
                        <a:rPr lang="en-US" b="1" dirty="0" smtClean="0"/>
                        <a:t>4</a:t>
                      </a:r>
                      <a:endParaRPr lang="en-US" b="1" dirty="0"/>
                    </a:p>
                  </a:txBody>
                  <a:tcPr anchor="ctr"/>
                </a:tc>
                <a:tc>
                  <a:txBody>
                    <a:bodyPr/>
                    <a:lstStyle/>
                    <a:p>
                      <a:pPr algn="ctr"/>
                      <a:r>
                        <a:rPr lang="en-US" b="1" dirty="0" smtClean="0">
                          <a:solidFill>
                            <a:schemeClr val="tx1"/>
                          </a:solidFill>
                        </a:rPr>
                        <a:t>A &gt; B</a:t>
                      </a:r>
                      <a:r>
                        <a:rPr lang="en-US" b="1" baseline="0" dirty="0" smtClean="0">
                          <a:solidFill>
                            <a:schemeClr val="tx1"/>
                          </a:solidFill>
                        </a:rPr>
                        <a:t> &gt; D &gt; C</a:t>
                      </a:r>
                      <a:endParaRPr lang="en-US" b="1" dirty="0">
                        <a:solidFill>
                          <a:schemeClr val="tx1"/>
                        </a:solidFill>
                      </a:endParaRPr>
                    </a:p>
                  </a:txBody>
                  <a:tcPr anchor="ctr"/>
                </a:tc>
              </a:tr>
              <a:tr h="424690">
                <a:tc>
                  <a:txBody>
                    <a:bodyPr/>
                    <a:lstStyle/>
                    <a:p>
                      <a:pPr algn="ctr"/>
                      <a:r>
                        <a:rPr lang="en-US" b="1" dirty="0" smtClean="0"/>
                        <a:t>3</a:t>
                      </a:r>
                      <a:endParaRPr lang="en-US" b="1" dirty="0"/>
                    </a:p>
                  </a:txBody>
                  <a:tcPr anchor="ctr"/>
                </a:tc>
                <a:tc>
                  <a:txBody>
                    <a:bodyPr/>
                    <a:lstStyle/>
                    <a:p>
                      <a:pPr algn="ctr"/>
                      <a:r>
                        <a:rPr lang="en-US" b="1" dirty="0" smtClean="0">
                          <a:solidFill>
                            <a:schemeClr val="tx1"/>
                          </a:solidFill>
                        </a:rPr>
                        <a:t>C</a:t>
                      </a:r>
                      <a:r>
                        <a:rPr lang="en-US" b="1" baseline="0" dirty="0" smtClean="0">
                          <a:solidFill>
                            <a:schemeClr val="tx1"/>
                          </a:solidFill>
                        </a:rPr>
                        <a:t> &gt; A &gt; B &gt; D</a:t>
                      </a:r>
                      <a:endParaRPr lang="en-US" b="1" dirty="0">
                        <a:solidFill>
                          <a:schemeClr val="tx1"/>
                        </a:solidFill>
                      </a:endParaRPr>
                    </a:p>
                  </a:txBody>
                  <a:tcPr anchor="ctr"/>
                </a:tc>
              </a:tr>
              <a:tr h="424690">
                <a:tc>
                  <a:txBody>
                    <a:bodyPr/>
                    <a:lstStyle/>
                    <a:p>
                      <a:pPr algn="ctr"/>
                      <a:r>
                        <a:rPr lang="en-US" b="1" dirty="0" smtClean="0"/>
                        <a:t>3</a:t>
                      </a:r>
                      <a:endParaRPr lang="en-US" b="1" dirty="0"/>
                    </a:p>
                  </a:txBody>
                  <a:tcPr anchor="ctr"/>
                </a:tc>
                <a:tc>
                  <a:txBody>
                    <a:bodyPr/>
                    <a:lstStyle/>
                    <a:p>
                      <a:pPr algn="ctr"/>
                      <a:r>
                        <a:rPr lang="en-US" b="1" dirty="0" smtClean="0">
                          <a:solidFill>
                            <a:schemeClr val="tx1"/>
                          </a:solidFill>
                        </a:rPr>
                        <a:t>B &gt; D &gt; C &gt; A</a:t>
                      </a:r>
                      <a:endParaRPr lang="en-US" b="1" dirty="0">
                        <a:solidFill>
                          <a:schemeClr val="tx1"/>
                        </a:solidFill>
                      </a:endParaRPr>
                    </a:p>
                  </a:txBody>
                  <a:tcPr anchor="ctr"/>
                </a:tc>
              </a:tr>
            </a:tbl>
          </a:graphicData>
        </a:graphic>
      </p:graphicFrame>
      <p:pic>
        <p:nvPicPr>
          <p:cNvPr id="33" name="Picture 32" descr="bracket01.png"/>
          <p:cNvPicPr>
            <a:picLocks noChangeAspect="1"/>
          </p:cNvPicPr>
          <p:nvPr/>
        </p:nvPicPr>
        <p:blipFill>
          <a:blip r:embed="rId2" cstate="print"/>
          <a:stretch>
            <a:fillRect/>
          </a:stretch>
        </p:blipFill>
        <p:spPr>
          <a:xfrm>
            <a:off x="990600" y="4343400"/>
            <a:ext cx="4608195" cy="2133424"/>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a:t>
            </a:r>
            <a:endParaRPr lang="en-US" dirty="0"/>
          </a:p>
        </p:txBody>
      </p:sp>
      <p:sp>
        <p:nvSpPr>
          <p:cNvPr id="3" name="Content Placeholder 2"/>
          <p:cNvSpPr>
            <a:spLocks noGrp="1"/>
          </p:cNvSpPr>
          <p:nvPr>
            <p:ph idx="1"/>
          </p:nvPr>
        </p:nvSpPr>
        <p:spPr/>
        <p:txBody>
          <a:bodyPr>
            <a:normAutofit/>
          </a:bodyPr>
          <a:lstStyle/>
          <a:p>
            <a:r>
              <a:rPr lang="en-US" dirty="0" smtClean="0"/>
              <a:t>If we look closely at this</a:t>
            </a:r>
            <a:br>
              <a:rPr lang="en-US" dirty="0" smtClean="0"/>
            </a:br>
            <a:r>
              <a:rPr lang="en-US" dirty="0" smtClean="0"/>
              <a:t>agenda, we notice that</a:t>
            </a:r>
            <a:br>
              <a:rPr lang="en-US" dirty="0" smtClean="0"/>
            </a:br>
            <a:r>
              <a:rPr lang="en-US" dirty="0" smtClean="0"/>
              <a:t>every single voter prefers</a:t>
            </a:r>
            <a:br>
              <a:rPr lang="en-US" dirty="0" smtClean="0"/>
            </a:br>
            <a:r>
              <a:rPr lang="en-US" dirty="0" smtClean="0"/>
              <a:t>B over D, and yet D was</a:t>
            </a:r>
            <a:br>
              <a:rPr lang="en-US" dirty="0" smtClean="0"/>
            </a:br>
            <a:r>
              <a:rPr lang="en-US" dirty="0" smtClean="0"/>
              <a:t>our winner!</a:t>
            </a:r>
          </a:p>
          <a:p>
            <a:endParaRPr lang="en-US" dirty="0" smtClean="0"/>
          </a:p>
          <a:p>
            <a:r>
              <a:rPr lang="en-US" dirty="0" smtClean="0"/>
              <a:t>If we had used the agenda B, D, C, A, the first matchup would be B vs. D, which B wins 10 to 0!</a:t>
            </a:r>
          </a:p>
        </p:txBody>
      </p:sp>
      <p:graphicFrame>
        <p:nvGraphicFramePr>
          <p:cNvPr id="4" name="Table 3"/>
          <p:cNvGraphicFramePr>
            <a:graphicFrameLocks noGrp="1"/>
          </p:cNvGraphicFramePr>
          <p:nvPr/>
        </p:nvGraphicFramePr>
        <p:xfrm>
          <a:off x="5333999" y="1905000"/>
          <a:ext cx="3429001" cy="1720091"/>
        </p:xfrm>
        <a:graphic>
          <a:graphicData uri="http://schemas.openxmlformats.org/drawingml/2006/table">
            <a:tbl>
              <a:tblPr firstRow="1" bandRow="1">
                <a:tableStyleId>{5C22544A-7EE6-4342-B048-85BDC9FD1C3A}</a:tableStyleId>
              </a:tblPr>
              <a:tblGrid>
                <a:gridCol w="1214438"/>
                <a:gridCol w="2214563"/>
              </a:tblGrid>
              <a:tr h="446021">
                <a:tc>
                  <a:txBody>
                    <a:bodyPr/>
                    <a:lstStyle/>
                    <a:p>
                      <a:pPr algn="ctr"/>
                      <a:r>
                        <a:rPr lang="en-US" baseline="0" dirty="0" smtClean="0"/>
                        <a:t>Voters</a:t>
                      </a:r>
                      <a:endParaRPr lang="en-US" dirty="0"/>
                    </a:p>
                  </a:txBody>
                  <a:tcPr anchor="ctr"/>
                </a:tc>
                <a:tc>
                  <a:txBody>
                    <a:bodyPr/>
                    <a:lstStyle/>
                    <a:p>
                      <a:pPr algn="ctr"/>
                      <a:r>
                        <a:rPr lang="en-US" dirty="0" smtClean="0"/>
                        <a:t>Preference</a:t>
                      </a:r>
                      <a:r>
                        <a:rPr lang="en-US" baseline="0" dirty="0" smtClean="0"/>
                        <a:t> Order</a:t>
                      </a:r>
                      <a:endParaRPr lang="en-US" dirty="0"/>
                    </a:p>
                  </a:txBody>
                  <a:tcPr anchor="ctr"/>
                </a:tc>
              </a:tr>
              <a:tr h="424690">
                <a:tc>
                  <a:txBody>
                    <a:bodyPr/>
                    <a:lstStyle/>
                    <a:p>
                      <a:pPr algn="ctr"/>
                      <a:r>
                        <a:rPr lang="en-US" b="1" dirty="0" smtClean="0"/>
                        <a:t>4</a:t>
                      </a:r>
                      <a:endParaRPr lang="en-US" b="1" dirty="0"/>
                    </a:p>
                  </a:txBody>
                  <a:tcPr anchor="ctr"/>
                </a:tc>
                <a:tc>
                  <a:txBody>
                    <a:bodyPr/>
                    <a:lstStyle/>
                    <a:p>
                      <a:pPr algn="ctr"/>
                      <a:r>
                        <a:rPr lang="en-US" b="1" dirty="0" smtClean="0"/>
                        <a:t>A &gt; B</a:t>
                      </a:r>
                      <a:r>
                        <a:rPr lang="en-US" b="1" baseline="0" dirty="0" smtClean="0"/>
                        <a:t> &gt; D &gt; C</a:t>
                      </a:r>
                      <a:endParaRPr lang="en-US" b="1" dirty="0"/>
                    </a:p>
                  </a:txBody>
                  <a:tcPr anchor="ctr"/>
                </a:tc>
              </a:tr>
              <a:tr h="424690">
                <a:tc>
                  <a:txBody>
                    <a:bodyPr/>
                    <a:lstStyle/>
                    <a:p>
                      <a:pPr algn="ctr"/>
                      <a:r>
                        <a:rPr lang="en-US" b="1" dirty="0" smtClean="0"/>
                        <a:t>3</a:t>
                      </a:r>
                      <a:endParaRPr lang="en-US" b="1" dirty="0"/>
                    </a:p>
                  </a:txBody>
                  <a:tcPr anchor="ctr"/>
                </a:tc>
                <a:tc>
                  <a:txBody>
                    <a:bodyPr/>
                    <a:lstStyle/>
                    <a:p>
                      <a:pPr algn="ctr"/>
                      <a:r>
                        <a:rPr lang="en-US" b="1" dirty="0" smtClean="0"/>
                        <a:t>C</a:t>
                      </a:r>
                      <a:r>
                        <a:rPr lang="en-US" b="1" baseline="0" dirty="0" smtClean="0"/>
                        <a:t> &gt; A &gt; B &gt; D</a:t>
                      </a:r>
                      <a:endParaRPr lang="en-US" b="1" dirty="0"/>
                    </a:p>
                  </a:txBody>
                  <a:tcPr anchor="ctr"/>
                </a:tc>
              </a:tr>
              <a:tr h="424690">
                <a:tc>
                  <a:txBody>
                    <a:bodyPr/>
                    <a:lstStyle/>
                    <a:p>
                      <a:pPr algn="ctr"/>
                      <a:r>
                        <a:rPr lang="en-US" b="1" dirty="0" smtClean="0"/>
                        <a:t>3</a:t>
                      </a:r>
                      <a:endParaRPr lang="en-US" b="1" dirty="0"/>
                    </a:p>
                  </a:txBody>
                  <a:tcPr anchor="ctr"/>
                </a:tc>
                <a:tc>
                  <a:txBody>
                    <a:bodyPr/>
                    <a:lstStyle/>
                    <a:p>
                      <a:pPr algn="ctr"/>
                      <a:r>
                        <a:rPr lang="en-US" b="1" dirty="0" smtClean="0"/>
                        <a:t>B &gt; D &gt; C &gt; A</a:t>
                      </a:r>
                      <a:endParaRPr lang="en-US" b="1" dirty="0"/>
                    </a:p>
                  </a:txBody>
                  <a:tcPr anchor="ct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a:t>
            </a:r>
            <a:endParaRPr lang="en-US" dirty="0"/>
          </a:p>
        </p:txBody>
      </p:sp>
      <p:sp>
        <p:nvSpPr>
          <p:cNvPr id="3" name="Content Placeholder 2"/>
          <p:cNvSpPr>
            <a:spLocks noGrp="1"/>
          </p:cNvSpPr>
          <p:nvPr>
            <p:ph idx="1"/>
          </p:nvPr>
        </p:nvSpPr>
        <p:spPr>
          <a:xfrm>
            <a:off x="457200" y="1775191"/>
            <a:ext cx="4876800" cy="4625609"/>
          </a:xfrm>
        </p:spPr>
        <p:txBody>
          <a:bodyPr>
            <a:normAutofit lnSpcReduction="10000"/>
          </a:bodyPr>
          <a:lstStyle/>
          <a:p>
            <a:r>
              <a:rPr lang="en-US" dirty="0" smtClean="0"/>
              <a:t>In fact, by cleverly choosing the right agenda, we could make any of the four candidates win this election</a:t>
            </a:r>
          </a:p>
          <a:p>
            <a:endParaRPr lang="en-US" dirty="0" smtClean="0"/>
          </a:p>
          <a:p>
            <a:r>
              <a:rPr lang="en-US" dirty="0" smtClean="0"/>
              <a:t>Sequential pairwise voting does not satisfy the </a:t>
            </a:r>
            <a:r>
              <a:rPr lang="en-US" b="1" dirty="0" smtClean="0"/>
              <a:t>Pareto condition</a:t>
            </a:r>
            <a:endParaRPr lang="en-US" dirty="0" smtClean="0"/>
          </a:p>
        </p:txBody>
      </p:sp>
      <p:graphicFrame>
        <p:nvGraphicFramePr>
          <p:cNvPr id="4" name="Table 3"/>
          <p:cNvGraphicFramePr>
            <a:graphicFrameLocks noGrp="1"/>
          </p:cNvGraphicFramePr>
          <p:nvPr/>
        </p:nvGraphicFramePr>
        <p:xfrm>
          <a:off x="5333999" y="1905000"/>
          <a:ext cx="3429001" cy="1720091"/>
        </p:xfrm>
        <a:graphic>
          <a:graphicData uri="http://schemas.openxmlformats.org/drawingml/2006/table">
            <a:tbl>
              <a:tblPr firstRow="1" bandRow="1">
                <a:tableStyleId>{5C22544A-7EE6-4342-B048-85BDC9FD1C3A}</a:tableStyleId>
              </a:tblPr>
              <a:tblGrid>
                <a:gridCol w="1214438"/>
                <a:gridCol w="2214563"/>
              </a:tblGrid>
              <a:tr h="446021">
                <a:tc>
                  <a:txBody>
                    <a:bodyPr/>
                    <a:lstStyle/>
                    <a:p>
                      <a:pPr algn="ctr"/>
                      <a:r>
                        <a:rPr lang="en-US" baseline="0" dirty="0" smtClean="0"/>
                        <a:t>Voters</a:t>
                      </a:r>
                      <a:endParaRPr lang="en-US" dirty="0"/>
                    </a:p>
                  </a:txBody>
                  <a:tcPr anchor="ctr"/>
                </a:tc>
                <a:tc>
                  <a:txBody>
                    <a:bodyPr/>
                    <a:lstStyle/>
                    <a:p>
                      <a:pPr algn="ctr"/>
                      <a:r>
                        <a:rPr lang="en-US" dirty="0" smtClean="0"/>
                        <a:t>Preference</a:t>
                      </a:r>
                      <a:r>
                        <a:rPr lang="en-US" baseline="0" dirty="0" smtClean="0"/>
                        <a:t> Order</a:t>
                      </a:r>
                      <a:endParaRPr lang="en-US" dirty="0"/>
                    </a:p>
                  </a:txBody>
                  <a:tcPr anchor="ctr"/>
                </a:tc>
              </a:tr>
              <a:tr h="424690">
                <a:tc>
                  <a:txBody>
                    <a:bodyPr/>
                    <a:lstStyle/>
                    <a:p>
                      <a:pPr algn="ctr"/>
                      <a:r>
                        <a:rPr lang="en-US" b="1" dirty="0" smtClean="0"/>
                        <a:t>4</a:t>
                      </a:r>
                      <a:endParaRPr lang="en-US" b="1" dirty="0"/>
                    </a:p>
                  </a:txBody>
                  <a:tcPr anchor="ctr"/>
                </a:tc>
                <a:tc>
                  <a:txBody>
                    <a:bodyPr/>
                    <a:lstStyle/>
                    <a:p>
                      <a:pPr algn="ctr"/>
                      <a:r>
                        <a:rPr lang="en-US" b="1" dirty="0" smtClean="0"/>
                        <a:t>A &gt; B</a:t>
                      </a:r>
                      <a:r>
                        <a:rPr lang="en-US" b="1" baseline="0" dirty="0" smtClean="0"/>
                        <a:t> &gt; D &gt; C</a:t>
                      </a:r>
                      <a:endParaRPr lang="en-US" b="1" dirty="0"/>
                    </a:p>
                  </a:txBody>
                  <a:tcPr anchor="ctr"/>
                </a:tc>
              </a:tr>
              <a:tr h="424690">
                <a:tc>
                  <a:txBody>
                    <a:bodyPr/>
                    <a:lstStyle/>
                    <a:p>
                      <a:pPr algn="ctr"/>
                      <a:r>
                        <a:rPr lang="en-US" b="1" dirty="0" smtClean="0"/>
                        <a:t>3</a:t>
                      </a:r>
                      <a:endParaRPr lang="en-US" b="1" dirty="0"/>
                    </a:p>
                  </a:txBody>
                  <a:tcPr anchor="ctr"/>
                </a:tc>
                <a:tc>
                  <a:txBody>
                    <a:bodyPr/>
                    <a:lstStyle/>
                    <a:p>
                      <a:pPr algn="ctr"/>
                      <a:r>
                        <a:rPr lang="en-US" b="1" dirty="0" smtClean="0"/>
                        <a:t>C</a:t>
                      </a:r>
                      <a:r>
                        <a:rPr lang="en-US" b="1" baseline="0" dirty="0" smtClean="0"/>
                        <a:t> &gt; A &gt; B &gt; D</a:t>
                      </a:r>
                      <a:endParaRPr lang="en-US" b="1" dirty="0"/>
                    </a:p>
                  </a:txBody>
                  <a:tcPr anchor="ctr"/>
                </a:tc>
              </a:tr>
              <a:tr h="424690">
                <a:tc>
                  <a:txBody>
                    <a:bodyPr/>
                    <a:lstStyle/>
                    <a:p>
                      <a:pPr algn="ctr"/>
                      <a:r>
                        <a:rPr lang="en-US" b="1" dirty="0" smtClean="0"/>
                        <a:t>3</a:t>
                      </a:r>
                      <a:endParaRPr lang="en-US" b="1" dirty="0"/>
                    </a:p>
                  </a:txBody>
                  <a:tcPr anchor="ctr"/>
                </a:tc>
                <a:tc>
                  <a:txBody>
                    <a:bodyPr/>
                    <a:lstStyle/>
                    <a:p>
                      <a:pPr algn="ctr"/>
                      <a:r>
                        <a:rPr lang="en-US" b="1" dirty="0" smtClean="0"/>
                        <a:t>B &gt; D &gt; C &gt; A</a:t>
                      </a:r>
                      <a:endParaRPr lang="en-US" b="1" dirty="0"/>
                    </a:p>
                  </a:txBody>
                  <a:tcPr anchor="ct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Pareto Condition</a:t>
            </a:r>
            <a:endParaRPr lang="en-US" dirty="0"/>
          </a:p>
        </p:txBody>
      </p:sp>
      <p:sp>
        <p:nvSpPr>
          <p:cNvPr id="3" name="Content Placeholder 2"/>
          <p:cNvSpPr>
            <a:spLocks noGrp="1"/>
          </p:cNvSpPr>
          <p:nvPr>
            <p:ph idx="1"/>
          </p:nvPr>
        </p:nvSpPr>
        <p:spPr/>
        <p:txBody>
          <a:bodyPr/>
          <a:lstStyle/>
          <a:p>
            <a:r>
              <a:rPr lang="en-US" b="1" dirty="0" smtClean="0"/>
              <a:t>If </a:t>
            </a:r>
            <a:r>
              <a:rPr lang="en-US" b="1" i="1" dirty="0" smtClean="0"/>
              <a:t>every single voter</a:t>
            </a:r>
            <a:r>
              <a:rPr lang="en-US" b="1" dirty="0" smtClean="0"/>
              <a:t> prefers one candidate over another, then the second candidate should not be the winner</a:t>
            </a:r>
          </a:p>
          <a:p>
            <a:endParaRPr lang="en-US" dirty="0" smtClean="0"/>
          </a:p>
          <a:p>
            <a:r>
              <a:rPr lang="en-US" dirty="0" smtClean="0"/>
              <a:t>Named for </a:t>
            </a:r>
            <a:r>
              <a:rPr lang="en-US" dirty="0" err="1" smtClean="0"/>
              <a:t>Vilfredo</a:t>
            </a:r>
            <a:r>
              <a:rPr lang="en-US" dirty="0" smtClean="0"/>
              <a:t> Pareto (1848-1923), Italian economist</a:t>
            </a:r>
          </a:p>
          <a:p>
            <a:endParaRPr lang="en-US" dirty="0" smtClean="0"/>
          </a:p>
          <a:p>
            <a:r>
              <a:rPr lang="en-US" dirty="0" smtClean="0"/>
              <a:t>Does plurality satisfy the Pareto condition?</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Plurality and Pareto</a:t>
            </a:r>
            <a:endParaRPr lang="en-US" dirty="0"/>
          </a:p>
        </p:txBody>
      </p:sp>
      <p:sp>
        <p:nvSpPr>
          <p:cNvPr id="3" name="Content Placeholder 2"/>
          <p:cNvSpPr>
            <a:spLocks noGrp="1"/>
          </p:cNvSpPr>
          <p:nvPr>
            <p:ph idx="1"/>
          </p:nvPr>
        </p:nvSpPr>
        <p:spPr/>
        <p:txBody>
          <a:bodyPr/>
          <a:lstStyle/>
          <a:p>
            <a:r>
              <a:rPr lang="en-US" dirty="0" smtClean="0"/>
              <a:t>If every voter in a plurality election prefers A over B, then how many first-place votes does B get?</a:t>
            </a:r>
          </a:p>
          <a:p>
            <a:endParaRPr lang="en-US" dirty="0" smtClean="0"/>
          </a:p>
          <a:p>
            <a:r>
              <a:rPr lang="en-US" dirty="0" smtClean="0"/>
              <a:t>Zero!  Therefore B cannot be the winner</a:t>
            </a:r>
          </a:p>
          <a:p>
            <a:endParaRPr lang="en-US" dirty="0" smtClean="0"/>
          </a:p>
          <a:p>
            <a:r>
              <a:rPr lang="en-US" dirty="0" smtClean="0"/>
              <a:t>So plurality </a:t>
            </a:r>
            <a:r>
              <a:rPr lang="en-US" i="1" dirty="0" smtClean="0"/>
              <a:t>does</a:t>
            </a:r>
            <a:r>
              <a:rPr lang="en-US" dirty="0" smtClean="0"/>
              <a:t> satisfy the Pareto condition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Runoff Voting</a:t>
            </a:r>
            <a:endParaRPr lang="en-US" dirty="0"/>
          </a:p>
        </p:txBody>
      </p:sp>
      <p:sp>
        <p:nvSpPr>
          <p:cNvPr id="3" name="Content Placeholder 2"/>
          <p:cNvSpPr>
            <a:spLocks noGrp="1"/>
          </p:cNvSpPr>
          <p:nvPr>
            <p:ph idx="1"/>
          </p:nvPr>
        </p:nvSpPr>
        <p:spPr/>
        <p:txBody>
          <a:bodyPr/>
          <a:lstStyle/>
          <a:p>
            <a:pPr>
              <a:spcAft>
                <a:spcPts val="1200"/>
              </a:spcAft>
            </a:pPr>
            <a:r>
              <a:rPr lang="en-US" dirty="0" smtClean="0"/>
              <a:t>A runoff election occurs after an initial election when a clear winner has not been decided.  </a:t>
            </a:r>
          </a:p>
          <a:p>
            <a:pPr>
              <a:spcAft>
                <a:spcPts val="1200"/>
              </a:spcAft>
            </a:pPr>
            <a:r>
              <a:rPr lang="en-US" dirty="0" smtClean="0"/>
              <a:t>Runoff elections are common in situations where there are three or more candidates and none of them get a majority of the votes.  </a:t>
            </a:r>
          </a:p>
          <a:p>
            <a:pPr>
              <a:spcAft>
                <a:spcPts val="1200"/>
              </a:spcAft>
            </a:pPr>
            <a:r>
              <a:rPr lang="en-US" dirty="0" smtClean="0"/>
              <a:t>For example, there was recently a runoff election during the 2008 Georgia Senate race.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2008 Georgia Senate Race</a:t>
            </a:r>
            <a:endParaRPr lang="en-US" dirty="0"/>
          </a:p>
        </p:txBody>
      </p:sp>
      <p:sp>
        <p:nvSpPr>
          <p:cNvPr id="3" name="Content Placeholder 2"/>
          <p:cNvSpPr>
            <a:spLocks noGrp="1"/>
          </p:cNvSpPr>
          <p:nvPr>
            <p:ph idx="1"/>
          </p:nvPr>
        </p:nvSpPr>
        <p:spPr/>
        <p:txBody>
          <a:bodyPr/>
          <a:lstStyle/>
          <a:p>
            <a:r>
              <a:rPr lang="en-US" dirty="0" smtClean="0"/>
              <a:t>There were three candidates:</a:t>
            </a:r>
          </a:p>
          <a:p>
            <a:pPr lvl="1"/>
            <a:r>
              <a:rPr lang="en-US" dirty="0" smtClean="0"/>
              <a:t>Saxby Chambliss (R)</a:t>
            </a:r>
          </a:p>
          <a:p>
            <a:pPr lvl="1"/>
            <a:r>
              <a:rPr lang="en-US" dirty="0" smtClean="0"/>
              <a:t>Jim Martin (D)</a:t>
            </a:r>
          </a:p>
          <a:p>
            <a:pPr lvl="1"/>
            <a:r>
              <a:rPr lang="en-US" dirty="0" smtClean="0"/>
              <a:t>Allen Buckley (Libertarian)</a:t>
            </a:r>
            <a:endParaRPr lang="en-US" dirty="0"/>
          </a:p>
        </p:txBody>
      </p:sp>
      <p:pic>
        <p:nvPicPr>
          <p:cNvPr id="4" name="Picture 3" descr="Chambliss.png"/>
          <p:cNvPicPr>
            <a:picLocks noChangeAspect="1"/>
          </p:cNvPicPr>
          <p:nvPr/>
        </p:nvPicPr>
        <p:blipFill>
          <a:blip r:embed="rId2" cstate="print"/>
          <a:stretch>
            <a:fillRect/>
          </a:stretch>
        </p:blipFill>
        <p:spPr>
          <a:xfrm>
            <a:off x="7315200" y="1676400"/>
            <a:ext cx="1226928" cy="1554480"/>
          </a:xfrm>
          <a:prstGeom prst="rect">
            <a:avLst/>
          </a:prstGeom>
        </p:spPr>
      </p:pic>
      <p:pic>
        <p:nvPicPr>
          <p:cNvPr id="5" name="Picture 4" descr="Martin.png"/>
          <p:cNvPicPr>
            <a:picLocks noChangeAspect="1"/>
          </p:cNvPicPr>
          <p:nvPr/>
        </p:nvPicPr>
        <p:blipFill>
          <a:blip r:embed="rId3" cstate="print"/>
          <a:stretch>
            <a:fillRect/>
          </a:stretch>
        </p:blipFill>
        <p:spPr>
          <a:xfrm>
            <a:off x="7315200" y="3429000"/>
            <a:ext cx="1146429" cy="1554480"/>
          </a:xfrm>
          <a:prstGeom prst="rect">
            <a:avLst/>
          </a:prstGeom>
        </p:spPr>
      </p:pic>
      <p:pic>
        <p:nvPicPr>
          <p:cNvPr id="7" name="Picture 6" descr="Buckley.png"/>
          <p:cNvPicPr>
            <a:picLocks noChangeAspect="1"/>
          </p:cNvPicPr>
          <p:nvPr/>
        </p:nvPicPr>
        <p:blipFill>
          <a:blip r:embed="rId4" cstate="print"/>
          <a:stretch>
            <a:fillRect/>
          </a:stretch>
        </p:blipFill>
        <p:spPr>
          <a:xfrm>
            <a:off x="7290544" y="5227320"/>
            <a:ext cx="1396256" cy="155448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2008 Georgia Senate Race</a:t>
            </a:r>
            <a:endParaRPr lang="en-US" dirty="0"/>
          </a:p>
        </p:txBody>
      </p:sp>
      <p:sp>
        <p:nvSpPr>
          <p:cNvPr id="3" name="Content Placeholder 2"/>
          <p:cNvSpPr>
            <a:spLocks noGrp="1"/>
          </p:cNvSpPr>
          <p:nvPr>
            <p:ph idx="1"/>
          </p:nvPr>
        </p:nvSpPr>
        <p:spPr/>
        <p:txBody>
          <a:bodyPr/>
          <a:lstStyle/>
          <a:p>
            <a:r>
              <a:rPr lang="en-US" dirty="0" smtClean="0"/>
              <a:t>The results of the November election</a:t>
            </a:r>
            <a:br>
              <a:rPr lang="en-US" dirty="0" smtClean="0"/>
            </a:br>
            <a:r>
              <a:rPr lang="en-US" dirty="0" smtClean="0"/>
              <a:t>were</a:t>
            </a:r>
          </a:p>
          <a:p>
            <a:pPr lvl="1"/>
            <a:r>
              <a:rPr lang="en-US" dirty="0" smtClean="0"/>
              <a:t>Chambliss 1,867,090 (49.8%)</a:t>
            </a:r>
          </a:p>
          <a:p>
            <a:pPr lvl="1"/>
            <a:r>
              <a:rPr lang="en-US" dirty="0" smtClean="0"/>
              <a:t>Martin 1,757,419 (46.8%)</a:t>
            </a:r>
          </a:p>
          <a:p>
            <a:pPr lvl="1"/>
            <a:r>
              <a:rPr lang="en-US" dirty="0" smtClean="0"/>
              <a:t>Buckley 128,002 (3.4%)</a:t>
            </a:r>
          </a:p>
          <a:p>
            <a:pPr lvl="1"/>
            <a:endParaRPr lang="en-US" dirty="0" smtClean="0"/>
          </a:p>
          <a:p>
            <a:r>
              <a:rPr lang="en-US" dirty="0" smtClean="0"/>
              <a:t>Chambliss was the plurality winner</a:t>
            </a:r>
            <a:endParaRPr lang="en-US" dirty="0"/>
          </a:p>
        </p:txBody>
      </p:sp>
      <p:pic>
        <p:nvPicPr>
          <p:cNvPr id="4" name="Picture 3" descr="Chambliss.png"/>
          <p:cNvPicPr>
            <a:picLocks noChangeAspect="1"/>
          </p:cNvPicPr>
          <p:nvPr/>
        </p:nvPicPr>
        <p:blipFill>
          <a:blip r:embed="rId2" cstate="print"/>
          <a:stretch>
            <a:fillRect/>
          </a:stretch>
        </p:blipFill>
        <p:spPr>
          <a:xfrm>
            <a:off x="7315200" y="1676400"/>
            <a:ext cx="1226928" cy="1554480"/>
          </a:xfrm>
          <a:prstGeom prst="rect">
            <a:avLst/>
          </a:prstGeom>
        </p:spPr>
      </p:pic>
      <p:pic>
        <p:nvPicPr>
          <p:cNvPr id="5" name="Picture 4" descr="Martin.png"/>
          <p:cNvPicPr>
            <a:picLocks noChangeAspect="1"/>
          </p:cNvPicPr>
          <p:nvPr/>
        </p:nvPicPr>
        <p:blipFill>
          <a:blip r:embed="rId3" cstate="print"/>
          <a:stretch>
            <a:fillRect/>
          </a:stretch>
        </p:blipFill>
        <p:spPr>
          <a:xfrm>
            <a:off x="7315200" y="3429000"/>
            <a:ext cx="1146429" cy="1554480"/>
          </a:xfrm>
          <a:prstGeom prst="rect">
            <a:avLst/>
          </a:prstGeom>
        </p:spPr>
      </p:pic>
      <p:pic>
        <p:nvPicPr>
          <p:cNvPr id="7" name="Picture 6" descr="Buckley.png"/>
          <p:cNvPicPr>
            <a:picLocks noChangeAspect="1"/>
          </p:cNvPicPr>
          <p:nvPr/>
        </p:nvPicPr>
        <p:blipFill>
          <a:blip r:embed="rId4" cstate="print"/>
          <a:stretch>
            <a:fillRect/>
          </a:stretch>
        </p:blipFill>
        <p:spPr>
          <a:xfrm>
            <a:off x="7290544" y="5227320"/>
            <a:ext cx="1396256" cy="155448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Methods</a:t>
            </a:r>
            <a:endParaRPr lang="en-US" dirty="0"/>
          </a:p>
        </p:txBody>
      </p:sp>
      <p:sp>
        <p:nvSpPr>
          <p:cNvPr id="3" name="Content Placeholder 2"/>
          <p:cNvSpPr>
            <a:spLocks noGrp="1"/>
          </p:cNvSpPr>
          <p:nvPr>
            <p:ph idx="1"/>
          </p:nvPr>
        </p:nvSpPr>
        <p:spPr/>
        <p:txBody>
          <a:bodyPr/>
          <a:lstStyle/>
          <a:p>
            <a:r>
              <a:rPr lang="en-US" dirty="0" smtClean="0"/>
              <a:t>There are many more methods for determining the winner of an election with more than two candidates</a:t>
            </a:r>
          </a:p>
          <a:p>
            <a:endParaRPr lang="en-US" dirty="0" smtClean="0"/>
          </a:p>
          <a:p>
            <a:r>
              <a:rPr lang="en-US" dirty="0" smtClean="0"/>
              <a:t>We will only discuss a few more:</a:t>
            </a:r>
          </a:p>
          <a:p>
            <a:pPr lvl="1"/>
            <a:r>
              <a:rPr lang="en-US" dirty="0" smtClean="0"/>
              <a:t>sequential pairwise voting</a:t>
            </a:r>
          </a:p>
          <a:p>
            <a:pPr lvl="1"/>
            <a:r>
              <a:rPr lang="en-US" dirty="0" smtClean="0"/>
              <a:t>contingency voting</a:t>
            </a:r>
          </a:p>
          <a:p>
            <a:pPr lvl="1"/>
            <a:r>
              <a:rPr lang="en-US" dirty="0" smtClean="0"/>
              <a:t>instant-runoff voting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2008 Georgia Senate Race</a:t>
            </a:r>
            <a:endParaRPr lang="en-US" dirty="0"/>
          </a:p>
        </p:txBody>
      </p:sp>
      <p:sp>
        <p:nvSpPr>
          <p:cNvPr id="3" name="Content Placeholder 2"/>
          <p:cNvSpPr>
            <a:spLocks noGrp="1"/>
          </p:cNvSpPr>
          <p:nvPr>
            <p:ph idx="1"/>
          </p:nvPr>
        </p:nvSpPr>
        <p:spPr/>
        <p:txBody>
          <a:bodyPr>
            <a:normAutofit lnSpcReduction="10000"/>
          </a:bodyPr>
          <a:lstStyle/>
          <a:p>
            <a:r>
              <a:rPr lang="en-US" dirty="0" smtClean="0"/>
              <a:t>However, Georgia law mandates a </a:t>
            </a:r>
            <a:br>
              <a:rPr lang="en-US" dirty="0" smtClean="0"/>
            </a:br>
            <a:r>
              <a:rPr lang="en-US" dirty="0" smtClean="0"/>
              <a:t>runoff election when no candidate</a:t>
            </a:r>
            <a:br>
              <a:rPr lang="en-US" dirty="0" smtClean="0"/>
            </a:br>
            <a:r>
              <a:rPr lang="en-US" dirty="0" smtClean="0"/>
              <a:t>receives a majority</a:t>
            </a:r>
          </a:p>
          <a:p>
            <a:endParaRPr lang="en-US" dirty="0" smtClean="0"/>
          </a:p>
          <a:p>
            <a:r>
              <a:rPr lang="en-US" dirty="0" smtClean="0"/>
              <a:t>The runoff is a majority rule vote</a:t>
            </a:r>
            <a:br>
              <a:rPr lang="en-US" dirty="0" smtClean="0"/>
            </a:br>
            <a:r>
              <a:rPr lang="en-US" dirty="0" smtClean="0"/>
              <a:t>between the top two candidates</a:t>
            </a:r>
          </a:p>
          <a:p>
            <a:endParaRPr lang="en-US" dirty="0" smtClean="0"/>
          </a:p>
          <a:p>
            <a:r>
              <a:rPr lang="en-US" dirty="0" smtClean="0"/>
              <a:t>In this case, the runoff was in </a:t>
            </a:r>
            <a:br>
              <a:rPr lang="en-US" dirty="0" smtClean="0"/>
            </a:br>
            <a:r>
              <a:rPr lang="en-US" dirty="0" smtClean="0"/>
              <a:t>December between Chambliss and</a:t>
            </a:r>
            <a:br>
              <a:rPr lang="en-US" dirty="0" smtClean="0"/>
            </a:br>
            <a:r>
              <a:rPr lang="en-US" dirty="0" smtClean="0"/>
              <a:t>Martin</a:t>
            </a:r>
            <a:endParaRPr lang="en-US" dirty="0"/>
          </a:p>
        </p:txBody>
      </p:sp>
      <p:pic>
        <p:nvPicPr>
          <p:cNvPr id="4" name="Picture 3" descr="Chambliss.png"/>
          <p:cNvPicPr>
            <a:picLocks noChangeAspect="1"/>
          </p:cNvPicPr>
          <p:nvPr/>
        </p:nvPicPr>
        <p:blipFill>
          <a:blip r:embed="rId2" cstate="print"/>
          <a:stretch>
            <a:fillRect/>
          </a:stretch>
        </p:blipFill>
        <p:spPr>
          <a:xfrm>
            <a:off x="7315200" y="1676400"/>
            <a:ext cx="1226928" cy="1554480"/>
          </a:xfrm>
          <a:prstGeom prst="rect">
            <a:avLst/>
          </a:prstGeom>
        </p:spPr>
      </p:pic>
      <p:pic>
        <p:nvPicPr>
          <p:cNvPr id="5" name="Picture 4" descr="Martin.png"/>
          <p:cNvPicPr>
            <a:picLocks noChangeAspect="1"/>
          </p:cNvPicPr>
          <p:nvPr/>
        </p:nvPicPr>
        <p:blipFill>
          <a:blip r:embed="rId3" cstate="print"/>
          <a:stretch>
            <a:fillRect/>
          </a:stretch>
        </p:blipFill>
        <p:spPr>
          <a:xfrm>
            <a:off x="7315200" y="3429000"/>
            <a:ext cx="1146429" cy="1554480"/>
          </a:xfrm>
          <a:prstGeom prst="rect">
            <a:avLst/>
          </a:prstGeom>
        </p:spPr>
      </p:pic>
      <p:pic>
        <p:nvPicPr>
          <p:cNvPr id="7" name="Picture 6" descr="Buckley.png"/>
          <p:cNvPicPr>
            <a:picLocks noChangeAspect="1"/>
          </p:cNvPicPr>
          <p:nvPr/>
        </p:nvPicPr>
        <p:blipFill>
          <a:blip r:embed="rId4" cstate="print"/>
          <a:stretch>
            <a:fillRect/>
          </a:stretch>
        </p:blipFill>
        <p:spPr>
          <a:xfrm>
            <a:off x="7290544" y="5227320"/>
            <a:ext cx="1396256" cy="155448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2008 Georgia Senate Race</a:t>
            </a:r>
            <a:endParaRPr lang="en-US" dirty="0"/>
          </a:p>
        </p:txBody>
      </p:sp>
      <p:sp>
        <p:nvSpPr>
          <p:cNvPr id="3" name="Content Placeholder 2"/>
          <p:cNvSpPr>
            <a:spLocks noGrp="1"/>
          </p:cNvSpPr>
          <p:nvPr>
            <p:ph idx="1"/>
          </p:nvPr>
        </p:nvSpPr>
        <p:spPr>
          <a:xfrm>
            <a:off x="457200" y="1775191"/>
            <a:ext cx="8229600" cy="4549409"/>
          </a:xfrm>
        </p:spPr>
        <p:txBody>
          <a:bodyPr>
            <a:normAutofit lnSpcReduction="10000"/>
          </a:bodyPr>
          <a:lstStyle/>
          <a:p>
            <a:r>
              <a:rPr lang="en-US" sz="3000" dirty="0" smtClean="0"/>
              <a:t>Why did there need to be a second </a:t>
            </a:r>
            <a:br>
              <a:rPr lang="en-US" sz="3000" dirty="0" smtClean="0"/>
            </a:br>
            <a:r>
              <a:rPr lang="en-US" sz="3000" dirty="0" smtClean="0"/>
              <a:t>election?  Couldn’t we just eliminate</a:t>
            </a:r>
            <a:br>
              <a:rPr lang="en-US" sz="3000" dirty="0" smtClean="0"/>
            </a:br>
            <a:r>
              <a:rPr lang="en-US" sz="3000" dirty="0" smtClean="0"/>
              <a:t>Buckley and use the existing votes?</a:t>
            </a:r>
          </a:p>
          <a:p>
            <a:endParaRPr lang="en-US" dirty="0" smtClean="0"/>
          </a:p>
          <a:p>
            <a:pPr lvl="1"/>
            <a:r>
              <a:rPr lang="en-US" sz="2600" dirty="0" smtClean="0"/>
              <a:t>Chambliss 1,867,090 (49.8%)</a:t>
            </a:r>
          </a:p>
          <a:p>
            <a:pPr lvl="1"/>
            <a:r>
              <a:rPr lang="en-US" sz="2600" dirty="0" smtClean="0"/>
              <a:t>Martin 1,757,419 (46.8%)</a:t>
            </a:r>
          </a:p>
          <a:p>
            <a:pPr lvl="1"/>
            <a:r>
              <a:rPr lang="en-US" sz="2600" dirty="0" smtClean="0"/>
              <a:t>Buckley 128,002 (3.4%)</a:t>
            </a:r>
          </a:p>
          <a:p>
            <a:pPr lvl="1">
              <a:buNone/>
            </a:pPr>
            <a:endParaRPr lang="en-US" dirty="0" smtClean="0"/>
          </a:p>
          <a:p>
            <a:r>
              <a:rPr lang="en-US" dirty="0" smtClean="0"/>
              <a:t>If we do that, we disenfranchise 128,002 voters!</a:t>
            </a:r>
          </a:p>
          <a:p>
            <a:pPr lvl="1"/>
            <a:endParaRPr lang="en-US" sz="2600" dirty="0" smtClean="0"/>
          </a:p>
          <a:p>
            <a:pPr lvl="1">
              <a:buNone/>
            </a:pPr>
            <a:endParaRPr lang="en-US" dirty="0" smtClean="0"/>
          </a:p>
          <a:p>
            <a:endParaRPr lang="en-US" dirty="0"/>
          </a:p>
        </p:txBody>
      </p:sp>
      <p:pic>
        <p:nvPicPr>
          <p:cNvPr id="4" name="Picture 3" descr="Chambliss.png"/>
          <p:cNvPicPr>
            <a:picLocks noChangeAspect="1"/>
          </p:cNvPicPr>
          <p:nvPr/>
        </p:nvPicPr>
        <p:blipFill>
          <a:blip r:embed="rId2" cstate="print"/>
          <a:stretch>
            <a:fillRect/>
          </a:stretch>
        </p:blipFill>
        <p:spPr>
          <a:xfrm>
            <a:off x="7315200" y="1676400"/>
            <a:ext cx="1226928" cy="1554480"/>
          </a:xfrm>
          <a:prstGeom prst="rect">
            <a:avLst/>
          </a:prstGeom>
        </p:spPr>
      </p:pic>
      <p:pic>
        <p:nvPicPr>
          <p:cNvPr id="5" name="Picture 4" descr="Martin.png"/>
          <p:cNvPicPr>
            <a:picLocks noChangeAspect="1"/>
          </p:cNvPicPr>
          <p:nvPr/>
        </p:nvPicPr>
        <p:blipFill>
          <a:blip r:embed="rId3" cstate="print"/>
          <a:stretch>
            <a:fillRect/>
          </a:stretch>
        </p:blipFill>
        <p:spPr>
          <a:xfrm>
            <a:off x="7315200" y="3429000"/>
            <a:ext cx="1146429" cy="155448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p:cBhvr override="childStyle">
                                        <p:cTn id="6" dur="2000" fill="hold"/>
                                        <p:tgtEl>
                                          <p:spTgt spid="3">
                                            <p:txEl>
                                              <p:pRg st="4" end="4"/>
                                            </p:txEl>
                                          </p:spTgt>
                                        </p:tgtEl>
                                        <p:attrNameLst>
                                          <p:attrName>style.color</p:attrName>
                                        </p:attrNameLst>
                                      </p:cBhvr>
                                      <p:to>
                                        <a:schemeClr val="bg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2008 Georgia Senate Race</a:t>
            </a:r>
            <a:endParaRPr lang="en-US" dirty="0"/>
          </a:p>
        </p:txBody>
      </p:sp>
      <p:sp>
        <p:nvSpPr>
          <p:cNvPr id="3" name="Content Placeholder 2"/>
          <p:cNvSpPr>
            <a:spLocks noGrp="1"/>
          </p:cNvSpPr>
          <p:nvPr>
            <p:ph idx="1"/>
          </p:nvPr>
        </p:nvSpPr>
        <p:spPr/>
        <p:txBody>
          <a:bodyPr>
            <a:normAutofit/>
          </a:bodyPr>
          <a:lstStyle/>
          <a:p>
            <a:r>
              <a:rPr lang="en-US" dirty="0" smtClean="0"/>
              <a:t>There is no way to know who those</a:t>
            </a:r>
            <a:br>
              <a:rPr lang="en-US" dirty="0" smtClean="0"/>
            </a:br>
            <a:r>
              <a:rPr lang="en-US" dirty="0" smtClean="0"/>
              <a:t>128,002 voters would have chosen </a:t>
            </a:r>
            <a:br>
              <a:rPr lang="en-US" dirty="0" smtClean="0"/>
            </a:br>
            <a:r>
              <a:rPr lang="en-US" dirty="0" smtClean="0"/>
              <a:t>with only Chambliss and Martin as</a:t>
            </a:r>
            <a:br>
              <a:rPr lang="en-US" dirty="0" smtClean="0"/>
            </a:br>
            <a:r>
              <a:rPr lang="en-US" dirty="0" smtClean="0"/>
              <a:t>their choices</a:t>
            </a:r>
          </a:p>
          <a:p>
            <a:endParaRPr lang="en-US" dirty="0" smtClean="0"/>
          </a:p>
          <a:p>
            <a:r>
              <a:rPr lang="en-US" dirty="0" smtClean="0"/>
              <a:t>The runoff election was held in early</a:t>
            </a:r>
            <a:br>
              <a:rPr lang="en-US" dirty="0" smtClean="0"/>
            </a:br>
            <a:r>
              <a:rPr lang="en-US" dirty="0" smtClean="0"/>
              <a:t>December 2008</a:t>
            </a:r>
          </a:p>
          <a:p>
            <a:endParaRPr lang="en-US" dirty="0"/>
          </a:p>
        </p:txBody>
      </p:sp>
      <p:pic>
        <p:nvPicPr>
          <p:cNvPr id="4" name="Picture 3" descr="Chambliss.png"/>
          <p:cNvPicPr>
            <a:picLocks noChangeAspect="1"/>
          </p:cNvPicPr>
          <p:nvPr/>
        </p:nvPicPr>
        <p:blipFill>
          <a:blip r:embed="rId2" cstate="print"/>
          <a:stretch>
            <a:fillRect/>
          </a:stretch>
        </p:blipFill>
        <p:spPr>
          <a:xfrm>
            <a:off x="7315200" y="1676400"/>
            <a:ext cx="1226928" cy="1554480"/>
          </a:xfrm>
          <a:prstGeom prst="rect">
            <a:avLst/>
          </a:prstGeom>
        </p:spPr>
      </p:pic>
      <p:pic>
        <p:nvPicPr>
          <p:cNvPr id="5" name="Picture 4" descr="Martin.png"/>
          <p:cNvPicPr>
            <a:picLocks noChangeAspect="1"/>
          </p:cNvPicPr>
          <p:nvPr/>
        </p:nvPicPr>
        <p:blipFill>
          <a:blip r:embed="rId3" cstate="print"/>
          <a:stretch>
            <a:fillRect/>
          </a:stretch>
        </p:blipFill>
        <p:spPr>
          <a:xfrm>
            <a:off x="7315200" y="3429000"/>
            <a:ext cx="1146429" cy="1554480"/>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2008 Georgia Senate Race</a:t>
            </a:r>
            <a:endParaRPr lang="en-US" dirty="0"/>
          </a:p>
        </p:txBody>
      </p:sp>
      <p:sp>
        <p:nvSpPr>
          <p:cNvPr id="3" name="Content Placeholder 2"/>
          <p:cNvSpPr>
            <a:spLocks noGrp="1"/>
          </p:cNvSpPr>
          <p:nvPr>
            <p:ph idx="1"/>
          </p:nvPr>
        </p:nvSpPr>
        <p:spPr/>
        <p:txBody>
          <a:bodyPr>
            <a:normAutofit/>
          </a:bodyPr>
          <a:lstStyle/>
          <a:p>
            <a:r>
              <a:rPr lang="en-US" dirty="0" smtClean="0"/>
              <a:t>Since the runoff was only deciding</a:t>
            </a:r>
            <a:br>
              <a:rPr lang="en-US" dirty="0" smtClean="0"/>
            </a:br>
            <a:r>
              <a:rPr lang="en-US" dirty="0" smtClean="0"/>
              <a:t>this one contest, turnout was much</a:t>
            </a:r>
            <a:br>
              <a:rPr lang="en-US" dirty="0" smtClean="0"/>
            </a:br>
            <a:r>
              <a:rPr lang="en-US" dirty="0" smtClean="0"/>
              <a:t>lower than in November</a:t>
            </a:r>
          </a:p>
          <a:p>
            <a:endParaRPr lang="en-US" dirty="0" smtClean="0"/>
          </a:p>
          <a:p>
            <a:pPr lvl="0"/>
            <a:r>
              <a:rPr lang="en-US" dirty="0" smtClean="0"/>
              <a:t>Chambliss 1,228,033 (57.4%)</a:t>
            </a:r>
          </a:p>
          <a:p>
            <a:pPr lvl="0"/>
            <a:r>
              <a:rPr lang="en-US" dirty="0" smtClean="0"/>
              <a:t>Martin 909,923 (42.6%)</a:t>
            </a:r>
          </a:p>
          <a:p>
            <a:endParaRPr lang="en-US" dirty="0" smtClean="0"/>
          </a:p>
          <a:p>
            <a:r>
              <a:rPr lang="en-US" dirty="0" smtClean="0"/>
              <a:t>Chambliss won his 2</a:t>
            </a:r>
            <a:r>
              <a:rPr lang="en-US" baseline="30000" dirty="0" smtClean="0"/>
              <a:t>nd</a:t>
            </a:r>
            <a:r>
              <a:rPr lang="en-US" dirty="0" smtClean="0"/>
              <a:t> term in the Senate</a:t>
            </a:r>
            <a:endParaRPr lang="en-US" dirty="0"/>
          </a:p>
        </p:txBody>
      </p:sp>
      <p:pic>
        <p:nvPicPr>
          <p:cNvPr id="4" name="Picture 3" descr="Chambliss.png"/>
          <p:cNvPicPr>
            <a:picLocks noChangeAspect="1"/>
          </p:cNvPicPr>
          <p:nvPr/>
        </p:nvPicPr>
        <p:blipFill>
          <a:blip r:embed="rId2" cstate="print"/>
          <a:stretch>
            <a:fillRect/>
          </a:stretch>
        </p:blipFill>
        <p:spPr>
          <a:xfrm>
            <a:off x="7315200" y="1676400"/>
            <a:ext cx="1226928" cy="1554480"/>
          </a:xfrm>
          <a:prstGeom prst="rect">
            <a:avLst/>
          </a:prstGeom>
        </p:spPr>
      </p:pic>
      <p:pic>
        <p:nvPicPr>
          <p:cNvPr id="5" name="Picture 4" descr="Martin.png"/>
          <p:cNvPicPr>
            <a:picLocks noChangeAspect="1"/>
          </p:cNvPicPr>
          <p:nvPr/>
        </p:nvPicPr>
        <p:blipFill>
          <a:blip r:embed="rId3" cstate="print"/>
          <a:stretch>
            <a:fillRect/>
          </a:stretch>
        </p:blipFill>
        <p:spPr>
          <a:xfrm>
            <a:off x="7315200" y="3429000"/>
            <a:ext cx="1146429" cy="1554480"/>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Preferences for Runoffs</a:t>
            </a:r>
            <a:endParaRPr lang="en-US" dirty="0"/>
          </a:p>
        </p:txBody>
      </p:sp>
      <p:sp>
        <p:nvSpPr>
          <p:cNvPr id="3" name="Content Placeholder 2"/>
          <p:cNvSpPr>
            <a:spLocks noGrp="1"/>
          </p:cNvSpPr>
          <p:nvPr>
            <p:ph idx="1"/>
          </p:nvPr>
        </p:nvSpPr>
        <p:spPr/>
        <p:txBody>
          <a:bodyPr/>
          <a:lstStyle/>
          <a:p>
            <a:r>
              <a:rPr lang="en-US" dirty="0" smtClean="0"/>
              <a:t>If the voters in Georgia had been asked for their full preference orders rather than just their top choice, then the second election would not have been necessary</a:t>
            </a:r>
          </a:p>
          <a:p>
            <a:endParaRPr lang="en-US" dirty="0" smtClean="0"/>
          </a:p>
          <a:p>
            <a:r>
              <a:rPr lang="en-US" dirty="0" smtClean="0"/>
              <a:t>We would know who the Buckley voters would have voted for, and the winner could have been calculated instantly</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Contingent Voting</a:t>
            </a:r>
            <a:endParaRPr lang="en-US" dirty="0"/>
          </a:p>
        </p:txBody>
      </p:sp>
      <p:sp>
        <p:nvSpPr>
          <p:cNvPr id="3" name="Content Placeholder 2"/>
          <p:cNvSpPr>
            <a:spLocks noGrp="1"/>
          </p:cNvSpPr>
          <p:nvPr>
            <p:ph idx="1"/>
          </p:nvPr>
        </p:nvSpPr>
        <p:spPr/>
        <p:txBody>
          <a:bodyPr>
            <a:normAutofit lnSpcReduction="10000"/>
          </a:bodyPr>
          <a:lstStyle/>
          <a:p>
            <a:pPr>
              <a:spcAft>
                <a:spcPts val="1200"/>
              </a:spcAft>
            </a:pPr>
            <a:r>
              <a:rPr lang="en-US" dirty="0" smtClean="0"/>
              <a:t>Voters rank all candidates in a preference order  </a:t>
            </a:r>
          </a:p>
          <a:p>
            <a:pPr>
              <a:spcAft>
                <a:spcPts val="1200"/>
              </a:spcAft>
            </a:pPr>
            <a:r>
              <a:rPr lang="en-US" dirty="0" smtClean="0"/>
              <a:t>If one candidate wins a majority of the first-place votes, then that candidate is the winner  </a:t>
            </a:r>
          </a:p>
          <a:p>
            <a:pPr>
              <a:spcAft>
                <a:spcPts val="1200"/>
              </a:spcAft>
            </a:pPr>
            <a:r>
              <a:rPr lang="en-US" dirty="0" smtClean="0"/>
              <a:t>If not, then we eliminate all candidates except the two who got the most first-place votes.  </a:t>
            </a:r>
          </a:p>
          <a:p>
            <a:pPr>
              <a:spcAft>
                <a:spcPts val="1200"/>
              </a:spcAft>
            </a:pPr>
            <a:r>
              <a:rPr lang="en-US" dirty="0" smtClean="0"/>
              <a:t>Then, using the full voter profile, the winner of an election between those two candidates is decided by majority rule.</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 of Contingent Voting</a:t>
            </a:r>
            <a:endParaRPr lang="en-US" dirty="0"/>
          </a:p>
        </p:txBody>
      </p:sp>
      <p:sp>
        <p:nvSpPr>
          <p:cNvPr id="3" name="Content Placeholder 2"/>
          <p:cNvSpPr>
            <a:spLocks noGrp="1"/>
          </p:cNvSpPr>
          <p:nvPr>
            <p:ph idx="1"/>
          </p:nvPr>
        </p:nvSpPr>
        <p:spPr/>
        <p:txBody>
          <a:bodyPr/>
          <a:lstStyle/>
          <a:p>
            <a:r>
              <a:rPr lang="en-US" dirty="0" smtClean="0"/>
              <a:t>Consider this profile</a:t>
            </a:r>
          </a:p>
          <a:p>
            <a:endParaRPr lang="en-US" dirty="0" smtClean="0"/>
          </a:p>
          <a:p>
            <a:r>
              <a:rPr lang="en-US" dirty="0" smtClean="0"/>
              <a:t>C has the most first</a:t>
            </a:r>
            <a:br>
              <a:rPr lang="en-US" dirty="0" smtClean="0"/>
            </a:br>
            <a:r>
              <a:rPr lang="en-US" dirty="0" smtClean="0"/>
              <a:t>place votes (10), but</a:t>
            </a:r>
            <a:br>
              <a:rPr lang="en-US" dirty="0" smtClean="0"/>
            </a:br>
            <a:r>
              <a:rPr lang="en-US" dirty="0" smtClean="0"/>
              <a:t>this is not a majority</a:t>
            </a:r>
          </a:p>
          <a:p>
            <a:endParaRPr lang="en-US" dirty="0" smtClean="0"/>
          </a:p>
          <a:p>
            <a:r>
              <a:rPr lang="en-US" dirty="0" smtClean="0"/>
              <a:t>The top two are B and C</a:t>
            </a:r>
            <a:endParaRPr lang="en-US" dirty="0"/>
          </a:p>
        </p:txBody>
      </p:sp>
      <p:graphicFrame>
        <p:nvGraphicFramePr>
          <p:cNvPr id="5" name="Table 4"/>
          <p:cNvGraphicFramePr>
            <a:graphicFrameLocks noGrp="1"/>
          </p:cNvGraphicFramePr>
          <p:nvPr/>
        </p:nvGraphicFramePr>
        <p:xfrm>
          <a:off x="5029200" y="1676400"/>
          <a:ext cx="3886201" cy="2225040"/>
        </p:xfrm>
        <a:graphic>
          <a:graphicData uri="http://schemas.openxmlformats.org/drawingml/2006/table">
            <a:tbl>
              <a:tblPr firstRow="1" bandRow="1">
                <a:tableStyleId>{5C22544A-7EE6-4342-B048-85BDC9FD1C3A}</a:tableStyleId>
              </a:tblPr>
              <a:tblGrid>
                <a:gridCol w="2057400"/>
                <a:gridCol w="1828801"/>
              </a:tblGrid>
              <a:tr h="370840">
                <a:tc>
                  <a:txBody>
                    <a:bodyPr/>
                    <a:lstStyle/>
                    <a:p>
                      <a:pPr marL="0" marR="0" algn="ctr">
                        <a:lnSpc>
                          <a:spcPct val="115000"/>
                        </a:lnSpc>
                        <a:spcBef>
                          <a:spcPts val="0"/>
                        </a:spcBef>
                        <a:spcAft>
                          <a:spcPts val="0"/>
                        </a:spcAft>
                      </a:pPr>
                      <a:r>
                        <a:rPr lang="en-US" sz="2000" b="1" dirty="0">
                          <a:latin typeface="Calibri"/>
                          <a:ea typeface="Times New Roman"/>
                          <a:cs typeface="Times New Roman"/>
                        </a:rPr>
                        <a:t>Number of Voters</a:t>
                      </a:r>
                      <a:endParaRPr lang="en-US" sz="20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dirty="0">
                          <a:latin typeface="Calibri"/>
                          <a:ea typeface="Times New Roman"/>
                          <a:cs typeface="Times New Roman"/>
                        </a:rPr>
                        <a:t>Preference</a:t>
                      </a:r>
                      <a:endParaRPr lang="en-US" sz="2000" dirty="0">
                        <a:latin typeface="Calibri"/>
                        <a:ea typeface="Times New Roman"/>
                        <a:cs typeface="Times New Roman"/>
                      </a:endParaRPr>
                    </a:p>
                  </a:txBody>
                  <a:tcPr marL="68580" marR="68580" marT="0" marB="0" anchor="ctr"/>
                </a:tc>
              </a:tr>
              <a:tr h="370840">
                <a:tc>
                  <a:txBody>
                    <a:bodyPr/>
                    <a:lstStyle/>
                    <a:p>
                      <a:pPr marL="0" marR="0" algn="ctr">
                        <a:lnSpc>
                          <a:spcPct val="115000"/>
                        </a:lnSpc>
                        <a:spcBef>
                          <a:spcPts val="0"/>
                        </a:spcBef>
                        <a:spcAft>
                          <a:spcPts val="0"/>
                        </a:spcAft>
                      </a:pPr>
                      <a:r>
                        <a:rPr lang="en-US" sz="2000" b="1" dirty="0">
                          <a:latin typeface="Calibri"/>
                          <a:ea typeface="Times New Roman"/>
                          <a:cs typeface="Times New Roman"/>
                        </a:rPr>
                        <a:t>8</a:t>
                      </a:r>
                    </a:p>
                  </a:txBody>
                  <a:tcPr marL="68580" marR="68580" marT="0" marB="0" anchor="ctr"/>
                </a:tc>
                <a:tc>
                  <a:txBody>
                    <a:bodyPr/>
                    <a:lstStyle/>
                    <a:p>
                      <a:pPr marL="0" marR="0" algn="ctr">
                        <a:lnSpc>
                          <a:spcPct val="115000"/>
                        </a:lnSpc>
                        <a:spcBef>
                          <a:spcPts val="0"/>
                        </a:spcBef>
                        <a:spcAft>
                          <a:spcPts val="0"/>
                        </a:spcAft>
                      </a:pPr>
                      <a:r>
                        <a:rPr lang="en-US" sz="2000" b="1">
                          <a:latin typeface="Calibri"/>
                          <a:ea typeface="Times New Roman"/>
                          <a:cs typeface="Times New Roman"/>
                        </a:rPr>
                        <a:t>C &gt; A &gt; B &gt; D</a:t>
                      </a:r>
                    </a:p>
                  </a:txBody>
                  <a:tcPr marL="68580" marR="68580" marT="0" marB="0" anchor="ctr"/>
                </a:tc>
              </a:tr>
              <a:tr h="370840">
                <a:tc>
                  <a:txBody>
                    <a:bodyPr/>
                    <a:lstStyle/>
                    <a:p>
                      <a:pPr marL="0" marR="0" algn="ctr">
                        <a:lnSpc>
                          <a:spcPct val="115000"/>
                        </a:lnSpc>
                        <a:spcBef>
                          <a:spcPts val="0"/>
                        </a:spcBef>
                        <a:spcAft>
                          <a:spcPts val="0"/>
                        </a:spcAft>
                      </a:pPr>
                      <a:r>
                        <a:rPr lang="en-US" sz="2000" b="1" dirty="0">
                          <a:latin typeface="Calibri"/>
                          <a:ea typeface="Times New Roman"/>
                          <a:cs typeface="Times New Roman"/>
                        </a:rPr>
                        <a:t>6</a:t>
                      </a:r>
                    </a:p>
                  </a:txBody>
                  <a:tcPr marL="68580" marR="68580" marT="0" marB="0" anchor="ctr"/>
                </a:tc>
                <a:tc>
                  <a:txBody>
                    <a:bodyPr/>
                    <a:lstStyle/>
                    <a:p>
                      <a:pPr marL="0" marR="0" algn="ctr">
                        <a:lnSpc>
                          <a:spcPct val="115000"/>
                        </a:lnSpc>
                        <a:spcBef>
                          <a:spcPts val="0"/>
                        </a:spcBef>
                        <a:spcAft>
                          <a:spcPts val="0"/>
                        </a:spcAft>
                      </a:pPr>
                      <a:r>
                        <a:rPr lang="en-US" sz="2000" b="1">
                          <a:latin typeface="Calibri"/>
                          <a:ea typeface="Times New Roman"/>
                          <a:cs typeface="Times New Roman"/>
                        </a:rPr>
                        <a:t>B &gt; D &gt; C &gt; A</a:t>
                      </a:r>
                    </a:p>
                  </a:txBody>
                  <a:tcPr marL="68580" marR="68580" marT="0" marB="0" anchor="ctr"/>
                </a:tc>
              </a:tr>
              <a:tr h="370840">
                <a:tc>
                  <a:txBody>
                    <a:bodyPr/>
                    <a:lstStyle/>
                    <a:p>
                      <a:pPr marL="0" marR="0" algn="ctr">
                        <a:lnSpc>
                          <a:spcPct val="115000"/>
                        </a:lnSpc>
                        <a:spcBef>
                          <a:spcPts val="0"/>
                        </a:spcBef>
                        <a:spcAft>
                          <a:spcPts val="0"/>
                        </a:spcAft>
                      </a:pPr>
                      <a:r>
                        <a:rPr lang="en-US" sz="2000" b="1" dirty="0">
                          <a:latin typeface="Calibri"/>
                          <a:ea typeface="Times New Roman"/>
                          <a:cs typeface="Times New Roman"/>
                        </a:rPr>
                        <a:t>4</a:t>
                      </a:r>
                    </a:p>
                  </a:txBody>
                  <a:tcPr marL="68580" marR="68580" marT="0" marB="0" anchor="ctr"/>
                </a:tc>
                <a:tc>
                  <a:txBody>
                    <a:bodyPr/>
                    <a:lstStyle/>
                    <a:p>
                      <a:pPr marL="0" marR="0" algn="ctr">
                        <a:lnSpc>
                          <a:spcPct val="115000"/>
                        </a:lnSpc>
                        <a:spcBef>
                          <a:spcPts val="0"/>
                        </a:spcBef>
                        <a:spcAft>
                          <a:spcPts val="0"/>
                        </a:spcAft>
                      </a:pPr>
                      <a:r>
                        <a:rPr lang="en-US" sz="2000" b="1" dirty="0">
                          <a:latin typeface="Calibri"/>
                          <a:ea typeface="Times New Roman"/>
                          <a:cs typeface="Times New Roman"/>
                        </a:rPr>
                        <a:t>A &gt; C &gt; D &gt; B</a:t>
                      </a:r>
                    </a:p>
                  </a:txBody>
                  <a:tcPr marL="68580" marR="68580" marT="0" marB="0" anchor="ctr"/>
                </a:tc>
              </a:tr>
              <a:tr h="370840">
                <a:tc>
                  <a:txBody>
                    <a:bodyPr/>
                    <a:lstStyle/>
                    <a:p>
                      <a:pPr marL="0" marR="0" algn="ctr">
                        <a:lnSpc>
                          <a:spcPct val="115000"/>
                        </a:lnSpc>
                        <a:spcBef>
                          <a:spcPts val="0"/>
                        </a:spcBef>
                        <a:spcAft>
                          <a:spcPts val="0"/>
                        </a:spcAft>
                      </a:pPr>
                      <a:r>
                        <a:rPr lang="en-US" sz="2000" b="1">
                          <a:latin typeface="Calibri"/>
                          <a:ea typeface="Times New Roman"/>
                          <a:cs typeface="Times New Roman"/>
                        </a:rPr>
                        <a:t>3</a:t>
                      </a:r>
                    </a:p>
                  </a:txBody>
                  <a:tcPr marL="68580" marR="68580" marT="0" marB="0" anchor="ctr"/>
                </a:tc>
                <a:tc>
                  <a:txBody>
                    <a:bodyPr/>
                    <a:lstStyle/>
                    <a:p>
                      <a:pPr marL="0" marR="0" algn="ctr">
                        <a:lnSpc>
                          <a:spcPct val="115000"/>
                        </a:lnSpc>
                        <a:spcBef>
                          <a:spcPts val="0"/>
                        </a:spcBef>
                        <a:spcAft>
                          <a:spcPts val="0"/>
                        </a:spcAft>
                      </a:pPr>
                      <a:r>
                        <a:rPr lang="en-US" sz="2000" b="1" dirty="0">
                          <a:latin typeface="Calibri"/>
                          <a:ea typeface="Times New Roman"/>
                          <a:cs typeface="Times New Roman"/>
                        </a:rPr>
                        <a:t>D &gt; A &gt; B &gt; C</a:t>
                      </a:r>
                    </a:p>
                  </a:txBody>
                  <a:tcPr marL="68580" marR="68580" marT="0" marB="0" anchor="ctr"/>
                </a:tc>
              </a:tr>
              <a:tr h="370840">
                <a:tc>
                  <a:txBody>
                    <a:bodyPr/>
                    <a:lstStyle/>
                    <a:p>
                      <a:pPr marL="0" marR="0" algn="ctr">
                        <a:lnSpc>
                          <a:spcPct val="115000"/>
                        </a:lnSpc>
                        <a:spcBef>
                          <a:spcPts val="0"/>
                        </a:spcBef>
                        <a:spcAft>
                          <a:spcPts val="0"/>
                        </a:spcAft>
                      </a:pPr>
                      <a:r>
                        <a:rPr lang="en-US" sz="2000" b="1">
                          <a:latin typeface="Calibri"/>
                          <a:ea typeface="Times New Roman"/>
                          <a:cs typeface="Times New Roman"/>
                        </a:rPr>
                        <a:t>2</a:t>
                      </a:r>
                    </a:p>
                  </a:txBody>
                  <a:tcPr marL="68580" marR="68580" marT="0" marB="0" anchor="ctr"/>
                </a:tc>
                <a:tc>
                  <a:txBody>
                    <a:bodyPr/>
                    <a:lstStyle/>
                    <a:p>
                      <a:pPr marL="0" marR="0" algn="ctr">
                        <a:lnSpc>
                          <a:spcPct val="115000"/>
                        </a:lnSpc>
                        <a:spcBef>
                          <a:spcPts val="0"/>
                        </a:spcBef>
                        <a:spcAft>
                          <a:spcPts val="0"/>
                        </a:spcAft>
                      </a:pPr>
                      <a:r>
                        <a:rPr lang="en-US" sz="2000" b="1" dirty="0">
                          <a:latin typeface="Calibri"/>
                          <a:ea typeface="Times New Roman"/>
                          <a:cs typeface="Times New Roman"/>
                        </a:rPr>
                        <a:t>C &gt; A &gt; D &gt; B</a:t>
                      </a: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 of Contingent Voting</a:t>
            </a:r>
            <a:endParaRPr lang="en-US" dirty="0"/>
          </a:p>
        </p:txBody>
      </p:sp>
      <p:sp>
        <p:nvSpPr>
          <p:cNvPr id="3" name="Content Placeholder 2"/>
          <p:cNvSpPr>
            <a:spLocks noGrp="1"/>
          </p:cNvSpPr>
          <p:nvPr>
            <p:ph idx="1"/>
          </p:nvPr>
        </p:nvSpPr>
        <p:spPr/>
        <p:txBody>
          <a:bodyPr/>
          <a:lstStyle/>
          <a:p>
            <a:r>
              <a:rPr lang="en-US" dirty="0" smtClean="0"/>
              <a:t>We eliminate A and D</a:t>
            </a:r>
          </a:p>
          <a:p>
            <a:endParaRPr lang="en-US" dirty="0" smtClean="0"/>
          </a:p>
          <a:p>
            <a:r>
              <a:rPr lang="en-US" dirty="0" smtClean="0"/>
              <a:t>The winner of the B vs.</a:t>
            </a:r>
            <a:br>
              <a:rPr lang="en-US" dirty="0" smtClean="0"/>
            </a:br>
            <a:r>
              <a:rPr lang="en-US" dirty="0" smtClean="0"/>
              <a:t>C matchup is C (14 to 9)</a:t>
            </a:r>
          </a:p>
          <a:p>
            <a:endParaRPr lang="en-US" dirty="0" smtClean="0"/>
          </a:p>
          <a:p>
            <a:r>
              <a:rPr lang="en-US" dirty="0" smtClean="0"/>
              <a:t>So C is </a:t>
            </a:r>
            <a:r>
              <a:rPr lang="en-US" dirty="0" smtClean="0"/>
              <a:t>the contingency winner</a:t>
            </a:r>
            <a:endParaRPr lang="en-US" dirty="0"/>
          </a:p>
        </p:txBody>
      </p:sp>
      <p:graphicFrame>
        <p:nvGraphicFramePr>
          <p:cNvPr id="5" name="Table 4"/>
          <p:cNvGraphicFramePr>
            <a:graphicFrameLocks noGrp="1"/>
          </p:cNvGraphicFramePr>
          <p:nvPr/>
        </p:nvGraphicFramePr>
        <p:xfrm>
          <a:off x="5029200" y="1676400"/>
          <a:ext cx="3886201" cy="2225040"/>
        </p:xfrm>
        <a:graphic>
          <a:graphicData uri="http://schemas.openxmlformats.org/drawingml/2006/table">
            <a:tbl>
              <a:tblPr firstRow="1" bandRow="1">
                <a:tableStyleId>{5C22544A-7EE6-4342-B048-85BDC9FD1C3A}</a:tableStyleId>
              </a:tblPr>
              <a:tblGrid>
                <a:gridCol w="2057400"/>
                <a:gridCol w="1828801"/>
              </a:tblGrid>
              <a:tr h="370840">
                <a:tc>
                  <a:txBody>
                    <a:bodyPr/>
                    <a:lstStyle/>
                    <a:p>
                      <a:pPr marL="0" marR="0" algn="ctr">
                        <a:lnSpc>
                          <a:spcPct val="115000"/>
                        </a:lnSpc>
                        <a:spcBef>
                          <a:spcPts val="0"/>
                        </a:spcBef>
                        <a:spcAft>
                          <a:spcPts val="0"/>
                        </a:spcAft>
                      </a:pPr>
                      <a:r>
                        <a:rPr lang="en-US" sz="2000" b="1" dirty="0">
                          <a:latin typeface="Calibri"/>
                          <a:ea typeface="Times New Roman"/>
                          <a:cs typeface="Times New Roman"/>
                        </a:rPr>
                        <a:t>Number of Voters</a:t>
                      </a:r>
                      <a:endParaRPr lang="en-US" sz="20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dirty="0">
                          <a:latin typeface="Calibri"/>
                          <a:ea typeface="Times New Roman"/>
                          <a:cs typeface="Times New Roman"/>
                        </a:rPr>
                        <a:t>Preference</a:t>
                      </a:r>
                      <a:endParaRPr lang="en-US" sz="2000" dirty="0">
                        <a:latin typeface="Calibri"/>
                        <a:ea typeface="Times New Roman"/>
                        <a:cs typeface="Times New Roman"/>
                      </a:endParaRPr>
                    </a:p>
                  </a:txBody>
                  <a:tcPr marL="68580" marR="68580" marT="0" marB="0" anchor="ctr"/>
                </a:tc>
              </a:tr>
              <a:tr h="370840">
                <a:tc>
                  <a:txBody>
                    <a:bodyPr/>
                    <a:lstStyle/>
                    <a:p>
                      <a:pPr marL="0" marR="0" algn="ctr">
                        <a:lnSpc>
                          <a:spcPct val="115000"/>
                        </a:lnSpc>
                        <a:spcBef>
                          <a:spcPts val="0"/>
                        </a:spcBef>
                        <a:spcAft>
                          <a:spcPts val="0"/>
                        </a:spcAft>
                      </a:pPr>
                      <a:r>
                        <a:rPr lang="en-US" sz="2000" b="1" dirty="0">
                          <a:latin typeface="Calibri"/>
                          <a:ea typeface="Times New Roman"/>
                          <a:cs typeface="Times New Roman"/>
                        </a:rPr>
                        <a:t>8</a:t>
                      </a:r>
                    </a:p>
                  </a:txBody>
                  <a:tcPr marL="68580" marR="68580" marT="0" marB="0" anchor="ctr"/>
                </a:tc>
                <a:tc>
                  <a:txBody>
                    <a:bodyPr/>
                    <a:lstStyle/>
                    <a:p>
                      <a:pPr marL="0" marR="0" algn="ctr">
                        <a:lnSpc>
                          <a:spcPct val="100000"/>
                        </a:lnSpc>
                        <a:spcBef>
                          <a:spcPts val="0"/>
                        </a:spcBef>
                        <a:spcAft>
                          <a:spcPts val="0"/>
                        </a:spcAft>
                      </a:pPr>
                      <a:r>
                        <a:rPr lang="en-US" sz="2000" b="1" dirty="0">
                          <a:latin typeface="Calibri"/>
                          <a:ea typeface="Times New Roman"/>
                          <a:cs typeface="Times New Roman"/>
                        </a:rPr>
                        <a:t>C &gt; </a:t>
                      </a:r>
                      <a:r>
                        <a:rPr lang="en-US" sz="2000" b="1" dirty="0">
                          <a:solidFill>
                            <a:schemeClr val="bg1">
                              <a:lumMod val="75000"/>
                            </a:schemeClr>
                          </a:solidFill>
                          <a:latin typeface="Calibri"/>
                          <a:ea typeface="Times New Roman"/>
                          <a:cs typeface="Times New Roman"/>
                        </a:rPr>
                        <a:t>A</a:t>
                      </a:r>
                      <a:r>
                        <a:rPr lang="en-US" sz="2000" b="1" dirty="0">
                          <a:latin typeface="Calibri"/>
                          <a:ea typeface="Times New Roman"/>
                          <a:cs typeface="Times New Roman"/>
                        </a:rPr>
                        <a:t> &gt; </a:t>
                      </a:r>
                      <a:r>
                        <a:rPr lang="en-US" sz="2000" b="1" dirty="0">
                          <a:solidFill>
                            <a:schemeClr val="tx1"/>
                          </a:solidFill>
                          <a:latin typeface="Calibri"/>
                          <a:ea typeface="Times New Roman"/>
                          <a:cs typeface="Times New Roman"/>
                        </a:rPr>
                        <a:t>B</a:t>
                      </a:r>
                      <a:r>
                        <a:rPr lang="en-US" sz="2000" b="1" dirty="0">
                          <a:latin typeface="Calibri"/>
                          <a:ea typeface="Times New Roman"/>
                          <a:cs typeface="Times New Roman"/>
                        </a:rPr>
                        <a:t> &gt; </a:t>
                      </a:r>
                      <a:r>
                        <a:rPr lang="en-US" sz="2000" b="1" dirty="0">
                          <a:solidFill>
                            <a:schemeClr val="bg2"/>
                          </a:solidFill>
                          <a:latin typeface="Calibri"/>
                          <a:ea typeface="Times New Roman"/>
                          <a:cs typeface="Times New Roman"/>
                        </a:rPr>
                        <a:t>D</a:t>
                      </a:r>
                    </a:p>
                  </a:txBody>
                  <a:tcPr marL="68580" marR="68580" marT="0" marB="0" anchor="ctr"/>
                </a:tc>
              </a:tr>
              <a:tr h="370840">
                <a:tc>
                  <a:txBody>
                    <a:bodyPr/>
                    <a:lstStyle/>
                    <a:p>
                      <a:pPr marL="0" marR="0" algn="ctr">
                        <a:lnSpc>
                          <a:spcPct val="115000"/>
                        </a:lnSpc>
                        <a:spcBef>
                          <a:spcPts val="0"/>
                        </a:spcBef>
                        <a:spcAft>
                          <a:spcPts val="0"/>
                        </a:spcAft>
                      </a:pPr>
                      <a:r>
                        <a:rPr lang="en-US" sz="2000" b="1" dirty="0">
                          <a:latin typeface="Calibri"/>
                          <a:ea typeface="Times New Roman"/>
                          <a:cs typeface="Times New Roman"/>
                        </a:rPr>
                        <a:t>6</a:t>
                      </a:r>
                    </a:p>
                  </a:txBody>
                  <a:tcPr marL="68580" marR="68580" marT="0" marB="0" anchor="ctr"/>
                </a:tc>
                <a:tc>
                  <a:txBody>
                    <a:bodyPr/>
                    <a:lstStyle/>
                    <a:p>
                      <a:pPr marL="0" marR="0" algn="ctr">
                        <a:lnSpc>
                          <a:spcPct val="100000"/>
                        </a:lnSpc>
                        <a:spcBef>
                          <a:spcPts val="0"/>
                        </a:spcBef>
                        <a:spcAft>
                          <a:spcPts val="0"/>
                        </a:spcAft>
                      </a:pPr>
                      <a:r>
                        <a:rPr lang="en-US" sz="2000" b="1" dirty="0">
                          <a:solidFill>
                            <a:schemeClr val="tx1"/>
                          </a:solidFill>
                          <a:latin typeface="Calibri"/>
                          <a:ea typeface="Times New Roman"/>
                          <a:cs typeface="Times New Roman"/>
                        </a:rPr>
                        <a:t>B</a:t>
                      </a:r>
                      <a:r>
                        <a:rPr lang="en-US" sz="2000" b="1" dirty="0">
                          <a:latin typeface="Calibri"/>
                          <a:ea typeface="Times New Roman"/>
                          <a:cs typeface="Times New Roman"/>
                        </a:rPr>
                        <a:t> &gt; </a:t>
                      </a:r>
                      <a:r>
                        <a:rPr lang="en-US" sz="2000" b="1" dirty="0">
                          <a:solidFill>
                            <a:schemeClr val="bg2"/>
                          </a:solidFill>
                          <a:latin typeface="Calibri"/>
                          <a:ea typeface="Times New Roman"/>
                          <a:cs typeface="Times New Roman"/>
                        </a:rPr>
                        <a:t>D</a:t>
                      </a:r>
                      <a:r>
                        <a:rPr lang="en-US" sz="2000" b="1" dirty="0">
                          <a:latin typeface="Calibri"/>
                          <a:ea typeface="Times New Roman"/>
                          <a:cs typeface="Times New Roman"/>
                        </a:rPr>
                        <a:t> &gt; C &gt; </a:t>
                      </a:r>
                      <a:r>
                        <a:rPr lang="en-US" sz="2000" b="1" dirty="0">
                          <a:solidFill>
                            <a:schemeClr val="bg1">
                              <a:lumMod val="75000"/>
                            </a:schemeClr>
                          </a:solidFill>
                          <a:latin typeface="Calibri"/>
                          <a:ea typeface="Times New Roman"/>
                          <a:cs typeface="Times New Roman"/>
                        </a:rPr>
                        <a:t>A</a:t>
                      </a:r>
                    </a:p>
                  </a:txBody>
                  <a:tcPr marL="68580" marR="68580" marT="0" marB="0" anchor="ctr"/>
                </a:tc>
              </a:tr>
              <a:tr h="370840">
                <a:tc>
                  <a:txBody>
                    <a:bodyPr/>
                    <a:lstStyle/>
                    <a:p>
                      <a:pPr marL="0" marR="0" algn="ctr">
                        <a:lnSpc>
                          <a:spcPct val="115000"/>
                        </a:lnSpc>
                        <a:spcBef>
                          <a:spcPts val="0"/>
                        </a:spcBef>
                        <a:spcAft>
                          <a:spcPts val="0"/>
                        </a:spcAft>
                      </a:pPr>
                      <a:r>
                        <a:rPr lang="en-US" sz="2000" b="1" dirty="0">
                          <a:latin typeface="Calibri"/>
                          <a:ea typeface="Times New Roman"/>
                          <a:cs typeface="Times New Roman"/>
                        </a:rPr>
                        <a:t>4</a:t>
                      </a:r>
                    </a:p>
                  </a:txBody>
                  <a:tcPr marL="68580" marR="68580" marT="0" marB="0" anchor="ctr"/>
                </a:tc>
                <a:tc>
                  <a:txBody>
                    <a:bodyPr/>
                    <a:lstStyle/>
                    <a:p>
                      <a:pPr marL="0" marR="0" algn="ctr">
                        <a:lnSpc>
                          <a:spcPct val="100000"/>
                        </a:lnSpc>
                        <a:spcBef>
                          <a:spcPts val="0"/>
                        </a:spcBef>
                        <a:spcAft>
                          <a:spcPts val="0"/>
                        </a:spcAft>
                      </a:pPr>
                      <a:r>
                        <a:rPr lang="en-US" sz="2000" b="1" dirty="0">
                          <a:solidFill>
                            <a:schemeClr val="bg1">
                              <a:lumMod val="75000"/>
                            </a:schemeClr>
                          </a:solidFill>
                          <a:latin typeface="Calibri"/>
                          <a:ea typeface="Times New Roman"/>
                          <a:cs typeface="Times New Roman"/>
                        </a:rPr>
                        <a:t>A</a:t>
                      </a:r>
                      <a:r>
                        <a:rPr lang="en-US" sz="2000" b="1" dirty="0">
                          <a:latin typeface="Calibri"/>
                          <a:ea typeface="Times New Roman"/>
                          <a:cs typeface="Times New Roman"/>
                        </a:rPr>
                        <a:t> &gt; C &gt; </a:t>
                      </a:r>
                      <a:r>
                        <a:rPr lang="en-US" sz="2000" b="1" dirty="0">
                          <a:solidFill>
                            <a:schemeClr val="bg2"/>
                          </a:solidFill>
                          <a:latin typeface="Calibri"/>
                          <a:ea typeface="Times New Roman"/>
                          <a:cs typeface="Times New Roman"/>
                        </a:rPr>
                        <a:t>D</a:t>
                      </a:r>
                      <a:r>
                        <a:rPr lang="en-US" sz="2000" b="1" dirty="0">
                          <a:latin typeface="Calibri"/>
                          <a:ea typeface="Times New Roman"/>
                          <a:cs typeface="Times New Roman"/>
                        </a:rPr>
                        <a:t> &gt; </a:t>
                      </a:r>
                      <a:r>
                        <a:rPr lang="en-US" sz="2000" b="1" dirty="0">
                          <a:solidFill>
                            <a:schemeClr val="tx1"/>
                          </a:solidFill>
                          <a:latin typeface="Calibri"/>
                          <a:ea typeface="Times New Roman"/>
                          <a:cs typeface="Times New Roman"/>
                        </a:rPr>
                        <a:t>B</a:t>
                      </a:r>
                    </a:p>
                  </a:txBody>
                  <a:tcPr marL="68580" marR="68580" marT="0" marB="0" anchor="ctr"/>
                </a:tc>
              </a:tr>
              <a:tr h="370840">
                <a:tc>
                  <a:txBody>
                    <a:bodyPr/>
                    <a:lstStyle/>
                    <a:p>
                      <a:pPr marL="0" marR="0" algn="ctr">
                        <a:lnSpc>
                          <a:spcPct val="115000"/>
                        </a:lnSpc>
                        <a:spcBef>
                          <a:spcPts val="0"/>
                        </a:spcBef>
                        <a:spcAft>
                          <a:spcPts val="0"/>
                        </a:spcAft>
                      </a:pPr>
                      <a:r>
                        <a:rPr lang="en-US" sz="2000" b="1">
                          <a:latin typeface="Calibri"/>
                          <a:ea typeface="Times New Roman"/>
                          <a:cs typeface="Times New Roman"/>
                        </a:rPr>
                        <a:t>3</a:t>
                      </a:r>
                    </a:p>
                  </a:txBody>
                  <a:tcPr marL="68580" marR="68580" marT="0" marB="0" anchor="ctr"/>
                </a:tc>
                <a:tc>
                  <a:txBody>
                    <a:bodyPr/>
                    <a:lstStyle/>
                    <a:p>
                      <a:pPr marL="0" marR="0" algn="ctr">
                        <a:lnSpc>
                          <a:spcPct val="100000"/>
                        </a:lnSpc>
                        <a:spcBef>
                          <a:spcPts val="0"/>
                        </a:spcBef>
                        <a:spcAft>
                          <a:spcPts val="0"/>
                        </a:spcAft>
                      </a:pPr>
                      <a:r>
                        <a:rPr lang="en-US" sz="2000" b="1" dirty="0">
                          <a:solidFill>
                            <a:schemeClr val="bg2"/>
                          </a:solidFill>
                          <a:latin typeface="Calibri"/>
                          <a:ea typeface="Times New Roman"/>
                          <a:cs typeface="Times New Roman"/>
                        </a:rPr>
                        <a:t>D</a:t>
                      </a:r>
                      <a:r>
                        <a:rPr lang="en-US" sz="2000" b="1" dirty="0">
                          <a:latin typeface="Calibri"/>
                          <a:ea typeface="Times New Roman"/>
                          <a:cs typeface="Times New Roman"/>
                        </a:rPr>
                        <a:t> &gt; </a:t>
                      </a:r>
                      <a:r>
                        <a:rPr lang="en-US" sz="2000" b="1" dirty="0">
                          <a:solidFill>
                            <a:schemeClr val="bg1">
                              <a:lumMod val="75000"/>
                            </a:schemeClr>
                          </a:solidFill>
                          <a:latin typeface="Calibri"/>
                          <a:ea typeface="Times New Roman"/>
                          <a:cs typeface="Times New Roman"/>
                        </a:rPr>
                        <a:t>A</a:t>
                      </a:r>
                      <a:r>
                        <a:rPr lang="en-US" sz="2000" b="1" dirty="0">
                          <a:latin typeface="Calibri"/>
                          <a:ea typeface="Times New Roman"/>
                          <a:cs typeface="Times New Roman"/>
                        </a:rPr>
                        <a:t> &gt; </a:t>
                      </a:r>
                      <a:r>
                        <a:rPr lang="en-US" sz="2000" b="1" dirty="0">
                          <a:solidFill>
                            <a:schemeClr val="tx1"/>
                          </a:solidFill>
                          <a:latin typeface="Calibri"/>
                          <a:ea typeface="Times New Roman"/>
                          <a:cs typeface="Times New Roman"/>
                        </a:rPr>
                        <a:t>B</a:t>
                      </a:r>
                      <a:r>
                        <a:rPr lang="en-US" sz="2000" b="1" dirty="0">
                          <a:latin typeface="Calibri"/>
                          <a:ea typeface="Times New Roman"/>
                          <a:cs typeface="Times New Roman"/>
                        </a:rPr>
                        <a:t> &gt; C</a:t>
                      </a:r>
                    </a:p>
                  </a:txBody>
                  <a:tcPr marL="68580" marR="68580" marT="0" marB="0" anchor="ctr"/>
                </a:tc>
              </a:tr>
              <a:tr h="370840">
                <a:tc>
                  <a:txBody>
                    <a:bodyPr/>
                    <a:lstStyle/>
                    <a:p>
                      <a:pPr marL="0" marR="0" algn="ctr">
                        <a:lnSpc>
                          <a:spcPct val="115000"/>
                        </a:lnSpc>
                        <a:spcBef>
                          <a:spcPts val="0"/>
                        </a:spcBef>
                        <a:spcAft>
                          <a:spcPts val="0"/>
                        </a:spcAft>
                      </a:pPr>
                      <a:r>
                        <a:rPr lang="en-US" sz="2000" b="1">
                          <a:latin typeface="Calibri"/>
                          <a:ea typeface="Times New Roman"/>
                          <a:cs typeface="Times New Roman"/>
                        </a:rPr>
                        <a:t>2</a:t>
                      </a:r>
                    </a:p>
                  </a:txBody>
                  <a:tcPr marL="68580" marR="68580" marT="0" marB="0" anchor="ctr"/>
                </a:tc>
                <a:tc>
                  <a:txBody>
                    <a:bodyPr/>
                    <a:lstStyle/>
                    <a:p>
                      <a:pPr marL="0" marR="0" algn="ctr">
                        <a:lnSpc>
                          <a:spcPct val="100000"/>
                        </a:lnSpc>
                        <a:spcBef>
                          <a:spcPts val="0"/>
                        </a:spcBef>
                        <a:spcAft>
                          <a:spcPts val="0"/>
                        </a:spcAft>
                      </a:pPr>
                      <a:r>
                        <a:rPr lang="en-US" sz="2000" b="1" dirty="0">
                          <a:latin typeface="Calibri"/>
                          <a:ea typeface="Times New Roman"/>
                          <a:cs typeface="Times New Roman"/>
                        </a:rPr>
                        <a:t>C &gt; </a:t>
                      </a:r>
                      <a:r>
                        <a:rPr lang="en-US" sz="2000" b="1" dirty="0">
                          <a:solidFill>
                            <a:schemeClr val="bg1">
                              <a:lumMod val="75000"/>
                            </a:schemeClr>
                          </a:solidFill>
                          <a:latin typeface="Calibri"/>
                          <a:ea typeface="Times New Roman"/>
                          <a:cs typeface="Times New Roman"/>
                        </a:rPr>
                        <a:t>A</a:t>
                      </a:r>
                      <a:r>
                        <a:rPr lang="en-US" sz="2000" b="1" dirty="0">
                          <a:latin typeface="Calibri"/>
                          <a:ea typeface="Times New Roman"/>
                          <a:cs typeface="Times New Roman"/>
                        </a:rPr>
                        <a:t> &gt; </a:t>
                      </a:r>
                      <a:r>
                        <a:rPr lang="en-US" sz="2000" b="1" dirty="0">
                          <a:solidFill>
                            <a:schemeClr val="bg2"/>
                          </a:solidFill>
                          <a:latin typeface="Calibri"/>
                          <a:ea typeface="Times New Roman"/>
                          <a:cs typeface="Times New Roman"/>
                        </a:rPr>
                        <a:t>D</a:t>
                      </a:r>
                      <a:r>
                        <a:rPr lang="en-US" sz="2000" b="1" dirty="0">
                          <a:latin typeface="Calibri"/>
                          <a:ea typeface="Times New Roman"/>
                          <a:cs typeface="Times New Roman"/>
                        </a:rPr>
                        <a:t> &gt; </a:t>
                      </a:r>
                      <a:r>
                        <a:rPr lang="en-US" sz="2000" b="1" dirty="0">
                          <a:solidFill>
                            <a:schemeClr val="tx1"/>
                          </a:solidFill>
                          <a:latin typeface="Calibri"/>
                          <a:ea typeface="Times New Roman"/>
                          <a:cs typeface="Times New Roman"/>
                        </a:rPr>
                        <a:t>B</a:t>
                      </a: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p:txBody>
          <a:bodyPr>
            <a:normAutofit lnSpcReduction="10000"/>
          </a:bodyPr>
          <a:lstStyle/>
          <a:p>
            <a:r>
              <a:rPr lang="en-US" dirty="0" smtClean="0"/>
              <a:t>Contingent voting seems like a good method</a:t>
            </a:r>
          </a:p>
          <a:p>
            <a:endParaRPr lang="en-US" dirty="0" smtClean="0"/>
          </a:p>
          <a:p>
            <a:r>
              <a:rPr lang="en-US" dirty="0" smtClean="0"/>
              <a:t>However, it has a serious problem that we will see in the next example</a:t>
            </a:r>
          </a:p>
          <a:p>
            <a:endParaRPr lang="en-US" dirty="0" smtClean="0"/>
          </a:p>
          <a:p>
            <a:r>
              <a:rPr lang="en-US" dirty="0" smtClean="0"/>
              <a:t>Suppose we have an election with three candidates: Alison, Barbara, and Christine</a:t>
            </a:r>
          </a:p>
          <a:p>
            <a:endParaRPr lang="en-US" dirty="0" smtClean="0"/>
          </a:p>
          <a:p>
            <a:r>
              <a:rPr lang="en-US" dirty="0" smtClean="0"/>
              <a:t>We’ll use contingent voting to decide the winner</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p:txBody>
          <a:bodyPr>
            <a:normAutofit/>
          </a:bodyPr>
          <a:lstStyle/>
          <a:p>
            <a:r>
              <a:rPr lang="en-US" dirty="0" smtClean="0"/>
              <a:t>Here is the voter profile</a:t>
            </a:r>
          </a:p>
          <a:p>
            <a:endParaRPr lang="en-US" dirty="0" smtClean="0"/>
          </a:p>
          <a:p>
            <a:r>
              <a:rPr lang="en-US" dirty="0" smtClean="0"/>
              <a:t>A has the most first</a:t>
            </a:r>
            <a:br>
              <a:rPr lang="en-US" dirty="0" smtClean="0"/>
            </a:br>
            <a:r>
              <a:rPr lang="en-US" dirty="0" smtClean="0"/>
              <a:t>place votes, but not a majority</a:t>
            </a:r>
          </a:p>
          <a:p>
            <a:endParaRPr lang="en-US" dirty="0" smtClean="0"/>
          </a:p>
          <a:p>
            <a:r>
              <a:rPr lang="en-US" dirty="0" smtClean="0"/>
              <a:t>The top two are A and B, so we eliminate C</a:t>
            </a:r>
          </a:p>
        </p:txBody>
      </p:sp>
      <p:graphicFrame>
        <p:nvGraphicFramePr>
          <p:cNvPr id="4" name="Table 3"/>
          <p:cNvGraphicFramePr>
            <a:graphicFrameLocks noGrp="1"/>
          </p:cNvGraphicFramePr>
          <p:nvPr/>
        </p:nvGraphicFramePr>
        <p:xfrm>
          <a:off x="5029200" y="1752600"/>
          <a:ext cx="3886200" cy="1483360"/>
        </p:xfrm>
        <a:graphic>
          <a:graphicData uri="http://schemas.openxmlformats.org/drawingml/2006/table">
            <a:tbl>
              <a:tblPr firstRow="1" bandRow="1">
                <a:tableStyleId>{5C22544A-7EE6-4342-B048-85BDC9FD1C3A}</a:tableStyleId>
              </a:tblPr>
              <a:tblGrid>
                <a:gridCol w="2286000"/>
                <a:gridCol w="1600200"/>
              </a:tblGrid>
              <a:tr h="370840">
                <a:tc>
                  <a:txBody>
                    <a:bodyPr/>
                    <a:lstStyle/>
                    <a:p>
                      <a:pPr marL="0" marR="0" algn="ctr">
                        <a:lnSpc>
                          <a:spcPct val="115000"/>
                        </a:lnSpc>
                        <a:spcBef>
                          <a:spcPts val="0"/>
                        </a:spcBef>
                        <a:spcAft>
                          <a:spcPts val="0"/>
                        </a:spcAft>
                      </a:pPr>
                      <a:r>
                        <a:rPr lang="en-US" sz="2000" b="1" dirty="0">
                          <a:latin typeface="Calibri"/>
                          <a:ea typeface="Times New Roman"/>
                          <a:cs typeface="Times New Roman"/>
                        </a:rPr>
                        <a:t>Number of Voters</a:t>
                      </a:r>
                      <a:endParaRPr lang="en-US" sz="20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a:latin typeface="Calibri"/>
                          <a:ea typeface="Times New Roman"/>
                          <a:cs typeface="Times New Roman"/>
                        </a:rPr>
                        <a:t>Preference</a:t>
                      </a:r>
                      <a:endParaRPr lang="en-US" sz="2000">
                        <a:latin typeface="Calibri"/>
                        <a:ea typeface="Times New Roman"/>
                        <a:cs typeface="Times New Roman"/>
                      </a:endParaRPr>
                    </a:p>
                  </a:txBody>
                  <a:tcPr marL="68580" marR="68580" marT="0" marB="0" anchor="ctr"/>
                </a:tc>
              </a:tr>
              <a:tr h="370840">
                <a:tc>
                  <a:txBody>
                    <a:bodyPr/>
                    <a:lstStyle/>
                    <a:p>
                      <a:pPr marL="0" marR="0" algn="ctr">
                        <a:lnSpc>
                          <a:spcPct val="115000"/>
                        </a:lnSpc>
                        <a:spcBef>
                          <a:spcPts val="0"/>
                        </a:spcBef>
                        <a:spcAft>
                          <a:spcPts val="0"/>
                        </a:spcAft>
                      </a:pPr>
                      <a:r>
                        <a:rPr lang="en-US" sz="2000" b="1" dirty="0">
                          <a:latin typeface="Calibri"/>
                          <a:ea typeface="Times New Roman"/>
                          <a:cs typeface="Times New Roman"/>
                        </a:rPr>
                        <a:t>37</a:t>
                      </a:r>
                    </a:p>
                  </a:txBody>
                  <a:tcPr marL="68580" marR="68580" marT="0" marB="0" anchor="ctr"/>
                </a:tc>
                <a:tc>
                  <a:txBody>
                    <a:bodyPr/>
                    <a:lstStyle/>
                    <a:p>
                      <a:pPr marL="0" marR="0" algn="ctr">
                        <a:lnSpc>
                          <a:spcPct val="115000"/>
                        </a:lnSpc>
                        <a:spcBef>
                          <a:spcPts val="0"/>
                        </a:spcBef>
                        <a:spcAft>
                          <a:spcPts val="0"/>
                        </a:spcAft>
                      </a:pPr>
                      <a:r>
                        <a:rPr lang="en-US" sz="2000" b="1">
                          <a:latin typeface="Calibri"/>
                          <a:ea typeface="Times New Roman"/>
                          <a:cs typeface="Times New Roman"/>
                        </a:rPr>
                        <a:t>A &gt; B &gt; C</a:t>
                      </a:r>
                    </a:p>
                  </a:txBody>
                  <a:tcPr marL="68580" marR="68580" marT="0" marB="0" anchor="ctr"/>
                </a:tc>
              </a:tr>
              <a:tr h="370840">
                <a:tc>
                  <a:txBody>
                    <a:bodyPr/>
                    <a:lstStyle/>
                    <a:p>
                      <a:pPr marL="0" marR="0" algn="ctr">
                        <a:lnSpc>
                          <a:spcPct val="115000"/>
                        </a:lnSpc>
                        <a:spcBef>
                          <a:spcPts val="0"/>
                        </a:spcBef>
                        <a:spcAft>
                          <a:spcPts val="0"/>
                        </a:spcAft>
                      </a:pPr>
                      <a:r>
                        <a:rPr lang="en-US" sz="2000" b="1" dirty="0">
                          <a:latin typeface="Calibri"/>
                          <a:ea typeface="Times New Roman"/>
                          <a:cs typeface="Times New Roman"/>
                        </a:rPr>
                        <a:t>35</a:t>
                      </a:r>
                    </a:p>
                  </a:txBody>
                  <a:tcPr marL="68580" marR="68580" marT="0" marB="0" anchor="ctr"/>
                </a:tc>
                <a:tc>
                  <a:txBody>
                    <a:bodyPr/>
                    <a:lstStyle/>
                    <a:p>
                      <a:pPr marL="0" marR="0" algn="ctr">
                        <a:lnSpc>
                          <a:spcPct val="115000"/>
                        </a:lnSpc>
                        <a:spcBef>
                          <a:spcPts val="0"/>
                        </a:spcBef>
                        <a:spcAft>
                          <a:spcPts val="0"/>
                        </a:spcAft>
                      </a:pPr>
                      <a:r>
                        <a:rPr lang="en-US" sz="2000" b="1">
                          <a:latin typeface="Calibri"/>
                          <a:ea typeface="Times New Roman"/>
                          <a:cs typeface="Times New Roman"/>
                        </a:rPr>
                        <a:t>B &gt; C &gt; A</a:t>
                      </a:r>
                    </a:p>
                  </a:txBody>
                  <a:tcPr marL="68580" marR="68580" marT="0" marB="0" anchor="ctr"/>
                </a:tc>
              </a:tr>
              <a:tr h="370840">
                <a:tc>
                  <a:txBody>
                    <a:bodyPr/>
                    <a:lstStyle/>
                    <a:p>
                      <a:pPr marL="0" marR="0" algn="ctr">
                        <a:lnSpc>
                          <a:spcPct val="115000"/>
                        </a:lnSpc>
                        <a:spcBef>
                          <a:spcPts val="0"/>
                        </a:spcBef>
                        <a:spcAft>
                          <a:spcPts val="0"/>
                        </a:spcAft>
                      </a:pPr>
                      <a:r>
                        <a:rPr lang="en-US" sz="2000" b="1" dirty="0">
                          <a:latin typeface="Calibri"/>
                          <a:ea typeface="Times New Roman"/>
                          <a:cs typeface="Times New Roman"/>
                        </a:rPr>
                        <a:t>28</a:t>
                      </a:r>
                    </a:p>
                  </a:txBody>
                  <a:tcPr marL="68580" marR="68580" marT="0" marB="0" anchor="ctr"/>
                </a:tc>
                <a:tc>
                  <a:txBody>
                    <a:bodyPr/>
                    <a:lstStyle/>
                    <a:p>
                      <a:pPr marL="0" marR="0" algn="ctr">
                        <a:lnSpc>
                          <a:spcPct val="115000"/>
                        </a:lnSpc>
                        <a:spcBef>
                          <a:spcPts val="0"/>
                        </a:spcBef>
                        <a:spcAft>
                          <a:spcPts val="0"/>
                        </a:spcAft>
                      </a:pPr>
                      <a:r>
                        <a:rPr lang="en-US" sz="2000" b="1" dirty="0">
                          <a:latin typeface="Calibri"/>
                          <a:ea typeface="Times New Roman"/>
                          <a:cs typeface="Times New Roman"/>
                        </a:rPr>
                        <a:t>C &gt; A &gt; B</a:t>
                      </a: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Sequential Pairwise Voting</a:t>
            </a:r>
            <a:endParaRPr lang="en-US" dirty="0"/>
          </a:p>
        </p:txBody>
      </p:sp>
      <p:sp>
        <p:nvSpPr>
          <p:cNvPr id="3" name="Content Placeholder 2"/>
          <p:cNvSpPr>
            <a:spLocks noGrp="1"/>
          </p:cNvSpPr>
          <p:nvPr>
            <p:ph idx="1"/>
          </p:nvPr>
        </p:nvSpPr>
        <p:spPr/>
        <p:txBody>
          <a:bodyPr>
            <a:normAutofit/>
          </a:bodyPr>
          <a:lstStyle/>
          <a:p>
            <a:r>
              <a:rPr lang="en-US" b="1" dirty="0" smtClean="0"/>
              <a:t>Idea</a:t>
            </a:r>
            <a:r>
              <a:rPr lang="en-US" dirty="0" smtClean="0"/>
              <a:t>: We like pairwise voting since we can use majority rule</a:t>
            </a:r>
          </a:p>
          <a:p>
            <a:endParaRPr lang="en-US" dirty="0" smtClean="0"/>
          </a:p>
          <a:p>
            <a:r>
              <a:rPr lang="en-US" dirty="0" smtClean="0"/>
              <a:t>If we look at </a:t>
            </a:r>
            <a:r>
              <a:rPr lang="en-US" b="1" dirty="0" smtClean="0"/>
              <a:t>all</a:t>
            </a:r>
            <a:r>
              <a:rPr lang="en-US" dirty="0" smtClean="0"/>
              <a:t> pairwise elections (Condorcet’s method), we sometimes don’t get a winner</a:t>
            </a:r>
          </a:p>
          <a:p>
            <a:endParaRPr lang="en-US" dirty="0" smtClean="0"/>
          </a:p>
          <a:p>
            <a:r>
              <a:rPr lang="en-US" dirty="0" smtClean="0"/>
              <a:t>In sequential pairwise voting, we put the candidates in order on a list, called an </a:t>
            </a:r>
            <a:r>
              <a:rPr lang="en-US" b="1" dirty="0" smtClean="0"/>
              <a:t>agenda</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p:txBody>
          <a:bodyPr>
            <a:normAutofit/>
          </a:bodyPr>
          <a:lstStyle/>
          <a:p>
            <a:r>
              <a:rPr lang="en-US" dirty="0" smtClean="0"/>
              <a:t>Here is the voter profile</a:t>
            </a:r>
          </a:p>
          <a:p>
            <a:endParaRPr lang="en-US" dirty="0" smtClean="0"/>
          </a:p>
          <a:p>
            <a:r>
              <a:rPr lang="en-US" dirty="0" smtClean="0"/>
              <a:t>A has the most first</a:t>
            </a:r>
            <a:br>
              <a:rPr lang="en-US" dirty="0" smtClean="0"/>
            </a:br>
            <a:r>
              <a:rPr lang="en-US" dirty="0" smtClean="0"/>
              <a:t>place votes, but not a majority</a:t>
            </a:r>
          </a:p>
          <a:p>
            <a:endParaRPr lang="en-US" dirty="0" smtClean="0"/>
          </a:p>
          <a:p>
            <a:r>
              <a:rPr lang="en-US" dirty="0" smtClean="0"/>
              <a:t>The top two are A and B, so we eliminate C</a:t>
            </a:r>
          </a:p>
          <a:p>
            <a:endParaRPr lang="en-US" dirty="0" smtClean="0"/>
          </a:p>
          <a:p>
            <a:r>
              <a:rPr lang="en-US" dirty="0" smtClean="0"/>
              <a:t>A wins the A vs. B matchup, 65 to 35</a:t>
            </a:r>
          </a:p>
          <a:p>
            <a:endParaRPr lang="en-US" dirty="0" smtClean="0"/>
          </a:p>
          <a:p>
            <a:endParaRPr lang="en-US" dirty="0" smtClean="0"/>
          </a:p>
        </p:txBody>
      </p:sp>
      <p:graphicFrame>
        <p:nvGraphicFramePr>
          <p:cNvPr id="4" name="Table 3"/>
          <p:cNvGraphicFramePr>
            <a:graphicFrameLocks noGrp="1"/>
          </p:cNvGraphicFramePr>
          <p:nvPr/>
        </p:nvGraphicFramePr>
        <p:xfrm>
          <a:off x="5029200" y="1752600"/>
          <a:ext cx="3886200" cy="1483360"/>
        </p:xfrm>
        <a:graphic>
          <a:graphicData uri="http://schemas.openxmlformats.org/drawingml/2006/table">
            <a:tbl>
              <a:tblPr firstRow="1" bandRow="1">
                <a:tableStyleId>{5C22544A-7EE6-4342-B048-85BDC9FD1C3A}</a:tableStyleId>
              </a:tblPr>
              <a:tblGrid>
                <a:gridCol w="2286000"/>
                <a:gridCol w="1600200"/>
              </a:tblGrid>
              <a:tr h="370840">
                <a:tc>
                  <a:txBody>
                    <a:bodyPr/>
                    <a:lstStyle/>
                    <a:p>
                      <a:pPr marL="0" marR="0" algn="ctr">
                        <a:lnSpc>
                          <a:spcPct val="115000"/>
                        </a:lnSpc>
                        <a:spcBef>
                          <a:spcPts val="0"/>
                        </a:spcBef>
                        <a:spcAft>
                          <a:spcPts val="0"/>
                        </a:spcAft>
                      </a:pPr>
                      <a:r>
                        <a:rPr lang="en-US" sz="2000" b="1" dirty="0">
                          <a:latin typeface="Calibri"/>
                          <a:ea typeface="Times New Roman"/>
                          <a:cs typeface="Times New Roman"/>
                        </a:rPr>
                        <a:t>Number of Voters</a:t>
                      </a:r>
                      <a:endParaRPr lang="en-US" sz="20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a:latin typeface="Calibri"/>
                          <a:ea typeface="Times New Roman"/>
                          <a:cs typeface="Times New Roman"/>
                        </a:rPr>
                        <a:t>Preference</a:t>
                      </a:r>
                      <a:endParaRPr lang="en-US" sz="2000">
                        <a:latin typeface="Calibri"/>
                        <a:ea typeface="Times New Roman"/>
                        <a:cs typeface="Times New Roman"/>
                      </a:endParaRPr>
                    </a:p>
                  </a:txBody>
                  <a:tcPr marL="68580" marR="68580" marT="0" marB="0" anchor="ctr"/>
                </a:tc>
              </a:tr>
              <a:tr h="370840">
                <a:tc>
                  <a:txBody>
                    <a:bodyPr/>
                    <a:lstStyle/>
                    <a:p>
                      <a:pPr marL="0" marR="0" algn="ctr">
                        <a:lnSpc>
                          <a:spcPct val="115000"/>
                        </a:lnSpc>
                        <a:spcBef>
                          <a:spcPts val="0"/>
                        </a:spcBef>
                        <a:spcAft>
                          <a:spcPts val="0"/>
                        </a:spcAft>
                      </a:pPr>
                      <a:r>
                        <a:rPr lang="en-US" sz="2000" b="1" dirty="0">
                          <a:latin typeface="Calibri"/>
                          <a:ea typeface="Times New Roman"/>
                          <a:cs typeface="Times New Roman"/>
                        </a:rPr>
                        <a:t>37</a:t>
                      </a:r>
                    </a:p>
                  </a:txBody>
                  <a:tcPr marL="68580" marR="68580" marT="0" marB="0" anchor="ctr"/>
                </a:tc>
                <a:tc>
                  <a:txBody>
                    <a:bodyPr/>
                    <a:lstStyle/>
                    <a:p>
                      <a:pPr marL="0" marR="0" algn="ctr">
                        <a:lnSpc>
                          <a:spcPct val="115000"/>
                        </a:lnSpc>
                        <a:spcBef>
                          <a:spcPts val="0"/>
                        </a:spcBef>
                        <a:spcAft>
                          <a:spcPts val="0"/>
                        </a:spcAft>
                      </a:pPr>
                      <a:r>
                        <a:rPr lang="en-US" sz="2000" b="1" dirty="0">
                          <a:latin typeface="Calibri"/>
                          <a:ea typeface="Times New Roman"/>
                          <a:cs typeface="Times New Roman"/>
                        </a:rPr>
                        <a:t>A &gt; B &gt; </a:t>
                      </a:r>
                      <a:r>
                        <a:rPr lang="en-US" sz="2000" b="1" dirty="0">
                          <a:solidFill>
                            <a:schemeClr val="bg2"/>
                          </a:solidFill>
                          <a:latin typeface="Calibri"/>
                          <a:ea typeface="Times New Roman"/>
                          <a:cs typeface="Times New Roman"/>
                        </a:rPr>
                        <a:t>C</a:t>
                      </a:r>
                    </a:p>
                  </a:txBody>
                  <a:tcPr marL="68580" marR="68580" marT="0" marB="0" anchor="ctr"/>
                </a:tc>
              </a:tr>
              <a:tr h="370840">
                <a:tc>
                  <a:txBody>
                    <a:bodyPr/>
                    <a:lstStyle/>
                    <a:p>
                      <a:pPr marL="0" marR="0" algn="ctr">
                        <a:lnSpc>
                          <a:spcPct val="115000"/>
                        </a:lnSpc>
                        <a:spcBef>
                          <a:spcPts val="0"/>
                        </a:spcBef>
                        <a:spcAft>
                          <a:spcPts val="0"/>
                        </a:spcAft>
                      </a:pPr>
                      <a:r>
                        <a:rPr lang="en-US" sz="2000" b="1" dirty="0">
                          <a:latin typeface="Calibri"/>
                          <a:ea typeface="Times New Roman"/>
                          <a:cs typeface="Times New Roman"/>
                        </a:rPr>
                        <a:t>35</a:t>
                      </a:r>
                    </a:p>
                  </a:txBody>
                  <a:tcPr marL="68580" marR="68580" marT="0" marB="0" anchor="ctr"/>
                </a:tc>
                <a:tc>
                  <a:txBody>
                    <a:bodyPr/>
                    <a:lstStyle/>
                    <a:p>
                      <a:pPr marL="0" marR="0" algn="ctr">
                        <a:lnSpc>
                          <a:spcPct val="115000"/>
                        </a:lnSpc>
                        <a:spcBef>
                          <a:spcPts val="0"/>
                        </a:spcBef>
                        <a:spcAft>
                          <a:spcPts val="0"/>
                        </a:spcAft>
                      </a:pPr>
                      <a:r>
                        <a:rPr lang="en-US" sz="2000" b="1" dirty="0">
                          <a:latin typeface="Calibri"/>
                          <a:ea typeface="Times New Roman"/>
                          <a:cs typeface="Times New Roman"/>
                        </a:rPr>
                        <a:t>B &gt; </a:t>
                      </a:r>
                      <a:r>
                        <a:rPr lang="en-US" sz="2000" b="1" dirty="0">
                          <a:solidFill>
                            <a:schemeClr val="bg2"/>
                          </a:solidFill>
                          <a:latin typeface="Calibri"/>
                          <a:ea typeface="Times New Roman"/>
                          <a:cs typeface="Times New Roman"/>
                        </a:rPr>
                        <a:t>C</a:t>
                      </a:r>
                      <a:r>
                        <a:rPr lang="en-US" sz="2000" b="1" dirty="0">
                          <a:latin typeface="Calibri"/>
                          <a:ea typeface="Times New Roman"/>
                          <a:cs typeface="Times New Roman"/>
                        </a:rPr>
                        <a:t> &gt; A</a:t>
                      </a:r>
                    </a:p>
                  </a:txBody>
                  <a:tcPr marL="68580" marR="68580" marT="0" marB="0" anchor="ctr"/>
                </a:tc>
              </a:tr>
              <a:tr h="370840">
                <a:tc>
                  <a:txBody>
                    <a:bodyPr/>
                    <a:lstStyle/>
                    <a:p>
                      <a:pPr marL="0" marR="0" algn="ctr">
                        <a:lnSpc>
                          <a:spcPct val="115000"/>
                        </a:lnSpc>
                        <a:spcBef>
                          <a:spcPts val="0"/>
                        </a:spcBef>
                        <a:spcAft>
                          <a:spcPts val="0"/>
                        </a:spcAft>
                      </a:pPr>
                      <a:r>
                        <a:rPr lang="en-US" sz="2000" b="1">
                          <a:latin typeface="Calibri"/>
                          <a:ea typeface="Times New Roman"/>
                          <a:cs typeface="Times New Roman"/>
                        </a:rPr>
                        <a:t>28</a:t>
                      </a:r>
                    </a:p>
                  </a:txBody>
                  <a:tcPr marL="68580" marR="68580" marT="0" marB="0" anchor="ctr"/>
                </a:tc>
                <a:tc>
                  <a:txBody>
                    <a:bodyPr/>
                    <a:lstStyle/>
                    <a:p>
                      <a:pPr marL="0" marR="0" algn="ctr">
                        <a:lnSpc>
                          <a:spcPct val="115000"/>
                        </a:lnSpc>
                        <a:spcBef>
                          <a:spcPts val="0"/>
                        </a:spcBef>
                        <a:spcAft>
                          <a:spcPts val="0"/>
                        </a:spcAft>
                      </a:pPr>
                      <a:r>
                        <a:rPr lang="en-US" sz="2000" b="1" dirty="0">
                          <a:solidFill>
                            <a:schemeClr val="bg2"/>
                          </a:solidFill>
                          <a:latin typeface="Calibri"/>
                          <a:ea typeface="Times New Roman"/>
                          <a:cs typeface="Times New Roman"/>
                        </a:rPr>
                        <a:t>C</a:t>
                      </a:r>
                      <a:r>
                        <a:rPr lang="en-US" sz="2000" b="1" dirty="0">
                          <a:latin typeface="Calibri"/>
                          <a:ea typeface="Times New Roman"/>
                          <a:cs typeface="Times New Roman"/>
                        </a:rPr>
                        <a:t> &gt; A &gt; B</a:t>
                      </a: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p:txBody>
          <a:bodyPr>
            <a:normAutofit/>
          </a:bodyPr>
          <a:lstStyle/>
          <a:p>
            <a:r>
              <a:rPr lang="en-US" dirty="0" smtClean="0"/>
              <a:t>Let’s suppose some </a:t>
            </a:r>
            <a:br>
              <a:rPr lang="en-US" dirty="0" smtClean="0"/>
            </a:br>
            <a:r>
              <a:rPr lang="en-US" dirty="0" smtClean="0"/>
              <a:t>time goes by, and now </a:t>
            </a:r>
            <a:br>
              <a:rPr lang="en-US" dirty="0" smtClean="0"/>
            </a:br>
            <a:r>
              <a:rPr lang="en-US" dirty="0" smtClean="0"/>
              <a:t>there is another </a:t>
            </a:r>
            <a:br>
              <a:rPr lang="en-US" dirty="0" smtClean="0"/>
            </a:br>
            <a:r>
              <a:rPr lang="en-US" dirty="0" smtClean="0"/>
              <a:t>election with the same candidates</a:t>
            </a:r>
          </a:p>
          <a:p>
            <a:endParaRPr lang="en-US" dirty="0" smtClean="0"/>
          </a:p>
          <a:p>
            <a:r>
              <a:rPr lang="en-US" dirty="0" smtClean="0"/>
              <a:t>This time, some of the voters who had B ranked first decide that they like A better now</a:t>
            </a:r>
          </a:p>
          <a:p>
            <a:endParaRPr lang="en-US" dirty="0" smtClean="0"/>
          </a:p>
        </p:txBody>
      </p:sp>
      <p:graphicFrame>
        <p:nvGraphicFramePr>
          <p:cNvPr id="4" name="Table 3"/>
          <p:cNvGraphicFramePr>
            <a:graphicFrameLocks noGrp="1"/>
          </p:cNvGraphicFramePr>
          <p:nvPr/>
        </p:nvGraphicFramePr>
        <p:xfrm>
          <a:off x="5029200" y="1752600"/>
          <a:ext cx="3886200" cy="1483360"/>
        </p:xfrm>
        <a:graphic>
          <a:graphicData uri="http://schemas.openxmlformats.org/drawingml/2006/table">
            <a:tbl>
              <a:tblPr firstRow="1" bandRow="1">
                <a:tableStyleId>{5C22544A-7EE6-4342-B048-85BDC9FD1C3A}</a:tableStyleId>
              </a:tblPr>
              <a:tblGrid>
                <a:gridCol w="2286000"/>
                <a:gridCol w="1600200"/>
              </a:tblGrid>
              <a:tr h="370840">
                <a:tc>
                  <a:txBody>
                    <a:bodyPr/>
                    <a:lstStyle/>
                    <a:p>
                      <a:pPr marL="0" marR="0" algn="ctr">
                        <a:lnSpc>
                          <a:spcPct val="115000"/>
                        </a:lnSpc>
                        <a:spcBef>
                          <a:spcPts val="0"/>
                        </a:spcBef>
                        <a:spcAft>
                          <a:spcPts val="0"/>
                        </a:spcAft>
                      </a:pPr>
                      <a:r>
                        <a:rPr lang="en-US" sz="2000" b="1" dirty="0">
                          <a:latin typeface="Calibri"/>
                          <a:ea typeface="Times New Roman"/>
                          <a:cs typeface="Times New Roman"/>
                        </a:rPr>
                        <a:t>Number of Voters</a:t>
                      </a:r>
                      <a:endParaRPr lang="en-US" sz="20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a:latin typeface="Calibri"/>
                          <a:ea typeface="Times New Roman"/>
                          <a:cs typeface="Times New Roman"/>
                        </a:rPr>
                        <a:t>Preference</a:t>
                      </a:r>
                      <a:endParaRPr lang="en-US" sz="2000">
                        <a:latin typeface="Calibri"/>
                        <a:ea typeface="Times New Roman"/>
                        <a:cs typeface="Times New Roman"/>
                      </a:endParaRPr>
                    </a:p>
                  </a:txBody>
                  <a:tcPr marL="68580" marR="68580" marT="0" marB="0" anchor="ctr"/>
                </a:tc>
              </a:tr>
              <a:tr h="370840">
                <a:tc>
                  <a:txBody>
                    <a:bodyPr/>
                    <a:lstStyle/>
                    <a:p>
                      <a:pPr marL="0" marR="0" algn="ctr">
                        <a:lnSpc>
                          <a:spcPct val="115000"/>
                        </a:lnSpc>
                        <a:spcBef>
                          <a:spcPts val="0"/>
                        </a:spcBef>
                        <a:spcAft>
                          <a:spcPts val="0"/>
                        </a:spcAft>
                      </a:pPr>
                      <a:r>
                        <a:rPr lang="en-US" sz="2000" b="1" dirty="0">
                          <a:latin typeface="Calibri"/>
                          <a:ea typeface="Times New Roman"/>
                          <a:cs typeface="Times New Roman"/>
                        </a:rPr>
                        <a:t>37</a:t>
                      </a:r>
                    </a:p>
                  </a:txBody>
                  <a:tcPr marL="68580" marR="68580" marT="0" marB="0" anchor="ctr"/>
                </a:tc>
                <a:tc>
                  <a:txBody>
                    <a:bodyPr/>
                    <a:lstStyle/>
                    <a:p>
                      <a:pPr marL="0" marR="0" algn="ctr">
                        <a:lnSpc>
                          <a:spcPct val="115000"/>
                        </a:lnSpc>
                        <a:spcBef>
                          <a:spcPts val="0"/>
                        </a:spcBef>
                        <a:spcAft>
                          <a:spcPts val="0"/>
                        </a:spcAft>
                      </a:pPr>
                      <a:r>
                        <a:rPr lang="en-US" sz="2000" b="1" dirty="0">
                          <a:solidFill>
                            <a:schemeClr val="tx1"/>
                          </a:solidFill>
                          <a:latin typeface="Calibri"/>
                          <a:ea typeface="Times New Roman"/>
                          <a:cs typeface="Times New Roman"/>
                        </a:rPr>
                        <a:t>A &gt; B &gt; C</a:t>
                      </a:r>
                    </a:p>
                  </a:txBody>
                  <a:tcPr marL="68580" marR="68580" marT="0" marB="0" anchor="ctr"/>
                </a:tc>
              </a:tr>
              <a:tr h="370840">
                <a:tc>
                  <a:txBody>
                    <a:bodyPr/>
                    <a:lstStyle/>
                    <a:p>
                      <a:pPr marL="0" marR="0" algn="ctr">
                        <a:lnSpc>
                          <a:spcPct val="115000"/>
                        </a:lnSpc>
                        <a:spcBef>
                          <a:spcPts val="0"/>
                        </a:spcBef>
                        <a:spcAft>
                          <a:spcPts val="0"/>
                        </a:spcAft>
                      </a:pPr>
                      <a:r>
                        <a:rPr lang="en-US" sz="2000" b="1" dirty="0">
                          <a:latin typeface="Calibri"/>
                          <a:ea typeface="Times New Roman"/>
                          <a:cs typeface="Times New Roman"/>
                        </a:rPr>
                        <a:t>35</a:t>
                      </a:r>
                    </a:p>
                  </a:txBody>
                  <a:tcPr marL="68580" marR="68580" marT="0" marB="0" anchor="ctr"/>
                </a:tc>
                <a:tc>
                  <a:txBody>
                    <a:bodyPr/>
                    <a:lstStyle/>
                    <a:p>
                      <a:pPr marL="0" marR="0" algn="ctr">
                        <a:lnSpc>
                          <a:spcPct val="115000"/>
                        </a:lnSpc>
                        <a:spcBef>
                          <a:spcPts val="0"/>
                        </a:spcBef>
                        <a:spcAft>
                          <a:spcPts val="0"/>
                        </a:spcAft>
                      </a:pPr>
                      <a:r>
                        <a:rPr lang="en-US" sz="2000" b="1" dirty="0">
                          <a:solidFill>
                            <a:schemeClr val="tx1"/>
                          </a:solidFill>
                          <a:latin typeface="Calibri"/>
                          <a:ea typeface="Times New Roman"/>
                          <a:cs typeface="Times New Roman"/>
                        </a:rPr>
                        <a:t>B &gt; C &gt; A</a:t>
                      </a:r>
                    </a:p>
                  </a:txBody>
                  <a:tcPr marL="68580" marR="68580" marT="0" marB="0" anchor="ctr"/>
                </a:tc>
              </a:tr>
              <a:tr h="370840">
                <a:tc>
                  <a:txBody>
                    <a:bodyPr/>
                    <a:lstStyle/>
                    <a:p>
                      <a:pPr marL="0" marR="0" algn="ctr">
                        <a:lnSpc>
                          <a:spcPct val="115000"/>
                        </a:lnSpc>
                        <a:spcBef>
                          <a:spcPts val="0"/>
                        </a:spcBef>
                        <a:spcAft>
                          <a:spcPts val="0"/>
                        </a:spcAft>
                      </a:pPr>
                      <a:r>
                        <a:rPr lang="en-US" sz="2000" b="1">
                          <a:latin typeface="Calibri"/>
                          <a:ea typeface="Times New Roman"/>
                          <a:cs typeface="Times New Roman"/>
                        </a:rPr>
                        <a:t>28</a:t>
                      </a:r>
                    </a:p>
                  </a:txBody>
                  <a:tcPr marL="68580" marR="68580" marT="0" marB="0" anchor="ctr"/>
                </a:tc>
                <a:tc>
                  <a:txBody>
                    <a:bodyPr/>
                    <a:lstStyle/>
                    <a:p>
                      <a:pPr marL="0" marR="0" algn="ctr">
                        <a:lnSpc>
                          <a:spcPct val="115000"/>
                        </a:lnSpc>
                        <a:spcBef>
                          <a:spcPts val="0"/>
                        </a:spcBef>
                        <a:spcAft>
                          <a:spcPts val="0"/>
                        </a:spcAft>
                      </a:pPr>
                      <a:r>
                        <a:rPr lang="en-US" sz="2000" b="1" dirty="0">
                          <a:solidFill>
                            <a:schemeClr val="tx1"/>
                          </a:solidFill>
                          <a:latin typeface="Calibri"/>
                          <a:ea typeface="Times New Roman"/>
                          <a:cs typeface="Times New Roman"/>
                        </a:rPr>
                        <a:t>C &gt; A &gt; B</a:t>
                      </a: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p:txBody>
          <a:bodyPr>
            <a:normAutofit/>
          </a:bodyPr>
          <a:lstStyle/>
          <a:p>
            <a:r>
              <a:rPr lang="en-US" dirty="0" smtClean="0"/>
              <a:t>Suppose 10 voters who</a:t>
            </a:r>
            <a:br>
              <a:rPr lang="en-US" dirty="0" smtClean="0"/>
            </a:br>
            <a:r>
              <a:rPr lang="en-US" dirty="0" smtClean="0"/>
              <a:t>had preference B&gt;C&gt;A</a:t>
            </a:r>
            <a:br>
              <a:rPr lang="en-US" dirty="0" smtClean="0"/>
            </a:br>
            <a:r>
              <a:rPr lang="en-US" dirty="0" smtClean="0"/>
              <a:t>now have preference</a:t>
            </a:r>
            <a:br>
              <a:rPr lang="en-US" dirty="0" smtClean="0"/>
            </a:br>
            <a:r>
              <a:rPr lang="en-US" dirty="0" smtClean="0"/>
              <a:t>A&gt;B&gt;C</a:t>
            </a:r>
          </a:p>
        </p:txBody>
      </p:sp>
      <p:graphicFrame>
        <p:nvGraphicFramePr>
          <p:cNvPr id="4" name="Table 3"/>
          <p:cNvGraphicFramePr>
            <a:graphicFrameLocks noGrp="1"/>
          </p:cNvGraphicFramePr>
          <p:nvPr/>
        </p:nvGraphicFramePr>
        <p:xfrm>
          <a:off x="5029200" y="1752600"/>
          <a:ext cx="3886200" cy="1483360"/>
        </p:xfrm>
        <a:graphic>
          <a:graphicData uri="http://schemas.openxmlformats.org/drawingml/2006/table">
            <a:tbl>
              <a:tblPr firstRow="1" bandRow="1">
                <a:tableStyleId>{5C22544A-7EE6-4342-B048-85BDC9FD1C3A}</a:tableStyleId>
              </a:tblPr>
              <a:tblGrid>
                <a:gridCol w="2286000"/>
                <a:gridCol w="1600200"/>
              </a:tblGrid>
              <a:tr h="370840">
                <a:tc>
                  <a:txBody>
                    <a:bodyPr/>
                    <a:lstStyle/>
                    <a:p>
                      <a:pPr marL="0" marR="0" algn="ctr">
                        <a:lnSpc>
                          <a:spcPct val="115000"/>
                        </a:lnSpc>
                        <a:spcBef>
                          <a:spcPts val="0"/>
                        </a:spcBef>
                        <a:spcAft>
                          <a:spcPts val="0"/>
                        </a:spcAft>
                      </a:pPr>
                      <a:r>
                        <a:rPr lang="en-US" sz="2000" b="1" dirty="0">
                          <a:latin typeface="Calibri"/>
                          <a:ea typeface="Times New Roman"/>
                          <a:cs typeface="Times New Roman"/>
                        </a:rPr>
                        <a:t>Number of Voters</a:t>
                      </a:r>
                      <a:endParaRPr lang="en-US" sz="20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a:latin typeface="Calibri"/>
                          <a:ea typeface="Times New Roman"/>
                          <a:cs typeface="Times New Roman"/>
                        </a:rPr>
                        <a:t>Preference</a:t>
                      </a:r>
                      <a:endParaRPr lang="en-US" sz="2000">
                        <a:latin typeface="Calibri"/>
                        <a:ea typeface="Times New Roman"/>
                        <a:cs typeface="Times New Roman"/>
                      </a:endParaRPr>
                    </a:p>
                  </a:txBody>
                  <a:tcPr marL="68580" marR="68580" marT="0" marB="0" anchor="ctr"/>
                </a:tc>
              </a:tr>
              <a:tr h="370840">
                <a:tc>
                  <a:txBody>
                    <a:bodyPr/>
                    <a:lstStyle/>
                    <a:p>
                      <a:pPr marL="0" marR="0" algn="ctr">
                        <a:lnSpc>
                          <a:spcPct val="115000"/>
                        </a:lnSpc>
                        <a:spcBef>
                          <a:spcPts val="0"/>
                        </a:spcBef>
                        <a:spcAft>
                          <a:spcPts val="0"/>
                        </a:spcAft>
                      </a:pPr>
                      <a:r>
                        <a:rPr lang="en-US" sz="2000" b="1" dirty="0">
                          <a:latin typeface="Calibri"/>
                          <a:ea typeface="Times New Roman"/>
                          <a:cs typeface="Times New Roman"/>
                        </a:rPr>
                        <a:t>37</a:t>
                      </a:r>
                    </a:p>
                  </a:txBody>
                  <a:tcPr marL="68580" marR="68580" marT="0" marB="0" anchor="ctr"/>
                </a:tc>
                <a:tc>
                  <a:txBody>
                    <a:bodyPr/>
                    <a:lstStyle/>
                    <a:p>
                      <a:pPr marL="0" marR="0" algn="ctr">
                        <a:lnSpc>
                          <a:spcPct val="115000"/>
                        </a:lnSpc>
                        <a:spcBef>
                          <a:spcPts val="0"/>
                        </a:spcBef>
                        <a:spcAft>
                          <a:spcPts val="0"/>
                        </a:spcAft>
                      </a:pPr>
                      <a:r>
                        <a:rPr lang="en-US" sz="2000" b="1" dirty="0">
                          <a:solidFill>
                            <a:schemeClr val="tx1"/>
                          </a:solidFill>
                          <a:latin typeface="Calibri"/>
                          <a:ea typeface="Times New Roman"/>
                          <a:cs typeface="Times New Roman"/>
                        </a:rPr>
                        <a:t>A &gt; B &gt; C</a:t>
                      </a:r>
                    </a:p>
                  </a:txBody>
                  <a:tcPr marL="68580" marR="68580" marT="0" marB="0" anchor="ctr"/>
                </a:tc>
              </a:tr>
              <a:tr h="370840">
                <a:tc>
                  <a:txBody>
                    <a:bodyPr/>
                    <a:lstStyle/>
                    <a:p>
                      <a:pPr marL="0" marR="0" algn="ctr">
                        <a:lnSpc>
                          <a:spcPct val="115000"/>
                        </a:lnSpc>
                        <a:spcBef>
                          <a:spcPts val="0"/>
                        </a:spcBef>
                        <a:spcAft>
                          <a:spcPts val="0"/>
                        </a:spcAft>
                      </a:pPr>
                      <a:r>
                        <a:rPr lang="en-US" sz="2000" b="1" dirty="0">
                          <a:latin typeface="Calibri"/>
                          <a:ea typeface="Times New Roman"/>
                          <a:cs typeface="Times New Roman"/>
                        </a:rPr>
                        <a:t>35</a:t>
                      </a:r>
                    </a:p>
                  </a:txBody>
                  <a:tcPr marL="68580" marR="68580" marT="0" marB="0" anchor="ctr"/>
                </a:tc>
                <a:tc>
                  <a:txBody>
                    <a:bodyPr/>
                    <a:lstStyle/>
                    <a:p>
                      <a:pPr marL="0" marR="0" algn="ctr">
                        <a:lnSpc>
                          <a:spcPct val="115000"/>
                        </a:lnSpc>
                        <a:spcBef>
                          <a:spcPts val="0"/>
                        </a:spcBef>
                        <a:spcAft>
                          <a:spcPts val="0"/>
                        </a:spcAft>
                      </a:pPr>
                      <a:r>
                        <a:rPr lang="en-US" sz="2000" b="1" dirty="0">
                          <a:solidFill>
                            <a:schemeClr val="tx1"/>
                          </a:solidFill>
                          <a:latin typeface="Calibri"/>
                          <a:ea typeface="Times New Roman"/>
                          <a:cs typeface="Times New Roman"/>
                        </a:rPr>
                        <a:t>B &gt; C &gt; A</a:t>
                      </a:r>
                    </a:p>
                  </a:txBody>
                  <a:tcPr marL="68580" marR="68580" marT="0" marB="0" anchor="ctr"/>
                </a:tc>
              </a:tr>
              <a:tr h="370840">
                <a:tc>
                  <a:txBody>
                    <a:bodyPr/>
                    <a:lstStyle/>
                    <a:p>
                      <a:pPr marL="0" marR="0" algn="ctr">
                        <a:lnSpc>
                          <a:spcPct val="115000"/>
                        </a:lnSpc>
                        <a:spcBef>
                          <a:spcPts val="0"/>
                        </a:spcBef>
                        <a:spcAft>
                          <a:spcPts val="0"/>
                        </a:spcAft>
                      </a:pPr>
                      <a:r>
                        <a:rPr lang="en-US" sz="2000" b="1">
                          <a:latin typeface="Calibri"/>
                          <a:ea typeface="Times New Roman"/>
                          <a:cs typeface="Times New Roman"/>
                        </a:rPr>
                        <a:t>28</a:t>
                      </a:r>
                    </a:p>
                  </a:txBody>
                  <a:tcPr marL="68580" marR="68580" marT="0" marB="0" anchor="ctr"/>
                </a:tc>
                <a:tc>
                  <a:txBody>
                    <a:bodyPr/>
                    <a:lstStyle/>
                    <a:p>
                      <a:pPr marL="0" marR="0" algn="ctr">
                        <a:lnSpc>
                          <a:spcPct val="115000"/>
                        </a:lnSpc>
                        <a:spcBef>
                          <a:spcPts val="0"/>
                        </a:spcBef>
                        <a:spcAft>
                          <a:spcPts val="0"/>
                        </a:spcAft>
                      </a:pPr>
                      <a:r>
                        <a:rPr lang="en-US" sz="2000" b="1" dirty="0">
                          <a:solidFill>
                            <a:schemeClr val="tx1"/>
                          </a:solidFill>
                          <a:latin typeface="Calibri"/>
                          <a:ea typeface="Times New Roman"/>
                          <a:cs typeface="Times New Roman"/>
                        </a:rPr>
                        <a:t>C &gt; A &gt; B</a:t>
                      </a: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p:txBody>
          <a:bodyPr>
            <a:normAutofit/>
          </a:bodyPr>
          <a:lstStyle/>
          <a:p>
            <a:r>
              <a:rPr lang="en-US" dirty="0" smtClean="0"/>
              <a:t>Suppose 10 voters who</a:t>
            </a:r>
            <a:br>
              <a:rPr lang="en-US" dirty="0" smtClean="0"/>
            </a:br>
            <a:r>
              <a:rPr lang="en-US" dirty="0" smtClean="0"/>
              <a:t>had preference B&gt;C&gt;A</a:t>
            </a:r>
            <a:br>
              <a:rPr lang="en-US" dirty="0" smtClean="0"/>
            </a:br>
            <a:r>
              <a:rPr lang="en-US" dirty="0" smtClean="0"/>
              <a:t>now have preference</a:t>
            </a:r>
            <a:br>
              <a:rPr lang="en-US" dirty="0" smtClean="0"/>
            </a:br>
            <a:r>
              <a:rPr lang="en-US" dirty="0" smtClean="0"/>
              <a:t>A&gt;B&gt;C</a:t>
            </a:r>
          </a:p>
        </p:txBody>
      </p:sp>
      <p:graphicFrame>
        <p:nvGraphicFramePr>
          <p:cNvPr id="4" name="Table 3"/>
          <p:cNvGraphicFramePr>
            <a:graphicFrameLocks noGrp="1"/>
          </p:cNvGraphicFramePr>
          <p:nvPr/>
        </p:nvGraphicFramePr>
        <p:xfrm>
          <a:off x="5029200" y="1752600"/>
          <a:ext cx="3886200" cy="1483360"/>
        </p:xfrm>
        <a:graphic>
          <a:graphicData uri="http://schemas.openxmlformats.org/drawingml/2006/table">
            <a:tbl>
              <a:tblPr firstRow="1" bandRow="1">
                <a:tableStyleId>{5C22544A-7EE6-4342-B048-85BDC9FD1C3A}</a:tableStyleId>
              </a:tblPr>
              <a:tblGrid>
                <a:gridCol w="2286000"/>
                <a:gridCol w="1600200"/>
              </a:tblGrid>
              <a:tr h="370840">
                <a:tc>
                  <a:txBody>
                    <a:bodyPr/>
                    <a:lstStyle/>
                    <a:p>
                      <a:pPr marL="0" marR="0" algn="ctr">
                        <a:lnSpc>
                          <a:spcPct val="115000"/>
                        </a:lnSpc>
                        <a:spcBef>
                          <a:spcPts val="0"/>
                        </a:spcBef>
                        <a:spcAft>
                          <a:spcPts val="0"/>
                        </a:spcAft>
                      </a:pPr>
                      <a:r>
                        <a:rPr lang="en-US" sz="2000" b="1" dirty="0">
                          <a:latin typeface="Calibri"/>
                          <a:ea typeface="Times New Roman"/>
                          <a:cs typeface="Times New Roman"/>
                        </a:rPr>
                        <a:t>Number of Voters</a:t>
                      </a:r>
                      <a:endParaRPr lang="en-US" sz="20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a:latin typeface="Calibri"/>
                          <a:ea typeface="Times New Roman"/>
                          <a:cs typeface="Times New Roman"/>
                        </a:rPr>
                        <a:t>Preference</a:t>
                      </a:r>
                      <a:endParaRPr lang="en-US" sz="2000">
                        <a:latin typeface="Calibri"/>
                        <a:ea typeface="Times New Roman"/>
                        <a:cs typeface="Times New Roman"/>
                      </a:endParaRPr>
                    </a:p>
                  </a:txBody>
                  <a:tcPr marL="68580" marR="68580" marT="0" marB="0" anchor="ctr"/>
                </a:tc>
              </a:tr>
              <a:tr h="370840">
                <a:tc>
                  <a:txBody>
                    <a:bodyPr/>
                    <a:lstStyle/>
                    <a:p>
                      <a:pPr marL="0" marR="0" algn="ctr">
                        <a:lnSpc>
                          <a:spcPct val="115000"/>
                        </a:lnSpc>
                        <a:spcBef>
                          <a:spcPts val="0"/>
                        </a:spcBef>
                        <a:spcAft>
                          <a:spcPts val="0"/>
                        </a:spcAft>
                      </a:pPr>
                      <a:r>
                        <a:rPr lang="en-US" sz="2000" b="1" dirty="0">
                          <a:latin typeface="Calibri"/>
                          <a:ea typeface="Times New Roman"/>
                          <a:cs typeface="Times New Roman"/>
                        </a:rPr>
                        <a:t>37</a:t>
                      </a:r>
                    </a:p>
                  </a:txBody>
                  <a:tcPr marL="68580" marR="68580" marT="0" marB="0" anchor="ctr"/>
                </a:tc>
                <a:tc>
                  <a:txBody>
                    <a:bodyPr/>
                    <a:lstStyle/>
                    <a:p>
                      <a:pPr marL="0" marR="0" algn="ctr">
                        <a:lnSpc>
                          <a:spcPct val="115000"/>
                        </a:lnSpc>
                        <a:spcBef>
                          <a:spcPts val="0"/>
                        </a:spcBef>
                        <a:spcAft>
                          <a:spcPts val="0"/>
                        </a:spcAft>
                      </a:pPr>
                      <a:r>
                        <a:rPr lang="en-US" sz="2000" b="1" dirty="0">
                          <a:solidFill>
                            <a:schemeClr val="tx1"/>
                          </a:solidFill>
                          <a:latin typeface="Calibri"/>
                          <a:ea typeface="Times New Roman"/>
                          <a:cs typeface="Times New Roman"/>
                        </a:rPr>
                        <a:t>A &gt; B &gt; C</a:t>
                      </a:r>
                    </a:p>
                  </a:txBody>
                  <a:tcPr marL="68580" marR="68580" marT="0" marB="0" anchor="ctr"/>
                </a:tc>
              </a:tr>
              <a:tr h="370840">
                <a:tc>
                  <a:txBody>
                    <a:bodyPr/>
                    <a:lstStyle/>
                    <a:p>
                      <a:pPr marL="0" marR="0" algn="ctr">
                        <a:lnSpc>
                          <a:spcPct val="115000"/>
                        </a:lnSpc>
                        <a:spcBef>
                          <a:spcPts val="0"/>
                        </a:spcBef>
                        <a:spcAft>
                          <a:spcPts val="0"/>
                        </a:spcAft>
                      </a:pPr>
                      <a:r>
                        <a:rPr lang="en-US" sz="2000" b="1" dirty="0">
                          <a:latin typeface="Calibri"/>
                          <a:ea typeface="Times New Roman"/>
                          <a:cs typeface="Times New Roman"/>
                        </a:rPr>
                        <a:t>35</a:t>
                      </a:r>
                    </a:p>
                  </a:txBody>
                  <a:tcPr marL="68580" marR="68580" marT="0" marB="0" anchor="ctr"/>
                </a:tc>
                <a:tc>
                  <a:txBody>
                    <a:bodyPr/>
                    <a:lstStyle/>
                    <a:p>
                      <a:pPr marL="0" marR="0" algn="ctr">
                        <a:lnSpc>
                          <a:spcPct val="115000"/>
                        </a:lnSpc>
                        <a:spcBef>
                          <a:spcPts val="0"/>
                        </a:spcBef>
                        <a:spcAft>
                          <a:spcPts val="0"/>
                        </a:spcAft>
                      </a:pPr>
                      <a:r>
                        <a:rPr lang="en-US" sz="2000" b="1" dirty="0">
                          <a:solidFill>
                            <a:schemeClr val="tx1"/>
                          </a:solidFill>
                          <a:latin typeface="Calibri"/>
                          <a:ea typeface="Times New Roman"/>
                          <a:cs typeface="Times New Roman"/>
                        </a:rPr>
                        <a:t>B &gt; C &gt; A</a:t>
                      </a:r>
                    </a:p>
                  </a:txBody>
                  <a:tcPr marL="68580" marR="68580" marT="0" marB="0" anchor="ctr"/>
                </a:tc>
              </a:tr>
              <a:tr h="370840">
                <a:tc>
                  <a:txBody>
                    <a:bodyPr/>
                    <a:lstStyle/>
                    <a:p>
                      <a:pPr marL="0" marR="0" algn="ctr">
                        <a:lnSpc>
                          <a:spcPct val="115000"/>
                        </a:lnSpc>
                        <a:spcBef>
                          <a:spcPts val="0"/>
                        </a:spcBef>
                        <a:spcAft>
                          <a:spcPts val="0"/>
                        </a:spcAft>
                      </a:pPr>
                      <a:r>
                        <a:rPr lang="en-US" sz="2000" b="1" dirty="0">
                          <a:latin typeface="Calibri"/>
                          <a:ea typeface="Times New Roman"/>
                          <a:cs typeface="Times New Roman"/>
                        </a:rPr>
                        <a:t>28</a:t>
                      </a:r>
                    </a:p>
                  </a:txBody>
                  <a:tcPr marL="68580" marR="68580" marT="0" marB="0" anchor="ctr"/>
                </a:tc>
                <a:tc>
                  <a:txBody>
                    <a:bodyPr/>
                    <a:lstStyle/>
                    <a:p>
                      <a:pPr marL="0" marR="0" algn="ctr">
                        <a:lnSpc>
                          <a:spcPct val="115000"/>
                        </a:lnSpc>
                        <a:spcBef>
                          <a:spcPts val="0"/>
                        </a:spcBef>
                        <a:spcAft>
                          <a:spcPts val="0"/>
                        </a:spcAft>
                      </a:pPr>
                      <a:r>
                        <a:rPr lang="en-US" sz="2000" b="1" dirty="0">
                          <a:solidFill>
                            <a:schemeClr val="tx1"/>
                          </a:solidFill>
                          <a:latin typeface="Calibri"/>
                          <a:ea typeface="Times New Roman"/>
                          <a:cs typeface="Times New Roman"/>
                        </a:rPr>
                        <a:t>C &gt; A &gt; B</a:t>
                      </a:r>
                    </a:p>
                  </a:txBody>
                  <a:tcPr marL="68580" marR="68580" marT="0" marB="0" anchor="ctr"/>
                </a:tc>
              </a:tr>
            </a:tbl>
          </a:graphicData>
        </a:graphic>
      </p:graphicFrame>
      <p:sp>
        <p:nvSpPr>
          <p:cNvPr id="5" name="TextBox 4"/>
          <p:cNvSpPr txBox="1"/>
          <p:nvPr/>
        </p:nvSpPr>
        <p:spPr>
          <a:xfrm>
            <a:off x="6248400" y="2057400"/>
            <a:ext cx="533400" cy="381000"/>
          </a:xfrm>
          <a:prstGeom prst="rect">
            <a:avLst/>
          </a:prstGeom>
          <a:noFill/>
        </p:spPr>
        <p:txBody>
          <a:bodyPr wrap="square" rtlCol="0">
            <a:spAutoFit/>
          </a:bodyPr>
          <a:lstStyle/>
          <a:p>
            <a:r>
              <a:rPr lang="en-US" dirty="0" smtClean="0">
                <a:solidFill>
                  <a:srgbClr val="92D050"/>
                </a:solidFill>
              </a:rPr>
              <a:t>+10</a:t>
            </a:r>
            <a:endParaRPr lang="en-US" dirty="0">
              <a:solidFill>
                <a:srgbClr val="92D050"/>
              </a:solidFill>
            </a:endParaRPr>
          </a:p>
        </p:txBody>
      </p:sp>
      <p:sp>
        <p:nvSpPr>
          <p:cNvPr id="6" name="TextBox 5"/>
          <p:cNvSpPr txBox="1"/>
          <p:nvPr/>
        </p:nvSpPr>
        <p:spPr>
          <a:xfrm>
            <a:off x="6248400" y="2438400"/>
            <a:ext cx="533400" cy="381000"/>
          </a:xfrm>
          <a:prstGeom prst="rect">
            <a:avLst/>
          </a:prstGeom>
          <a:noFill/>
        </p:spPr>
        <p:txBody>
          <a:bodyPr wrap="square" rtlCol="0">
            <a:spAutoFit/>
          </a:bodyPr>
          <a:lstStyle/>
          <a:p>
            <a:r>
              <a:rPr lang="en-US" dirty="0" smtClean="0">
                <a:solidFill>
                  <a:srgbClr val="FF0000"/>
                </a:solidFill>
              </a:rPr>
              <a:t>−10</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p:txBody>
          <a:bodyPr>
            <a:normAutofit/>
          </a:bodyPr>
          <a:lstStyle/>
          <a:p>
            <a:r>
              <a:rPr lang="en-US" dirty="0" smtClean="0"/>
              <a:t>Suppose 10 voters who</a:t>
            </a:r>
            <a:br>
              <a:rPr lang="en-US" dirty="0" smtClean="0"/>
            </a:br>
            <a:r>
              <a:rPr lang="en-US" dirty="0" smtClean="0"/>
              <a:t>had preference B&gt;C&gt;A</a:t>
            </a:r>
            <a:br>
              <a:rPr lang="en-US" dirty="0" smtClean="0"/>
            </a:br>
            <a:r>
              <a:rPr lang="en-US" dirty="0" smtClean="0"/>
              <a:t>now have preference</a:t>
            </a:r>
            <a:br>
              <a:rPr lang="en-US" dirty="0" smtClean="0"/>
            </a:br>
            <a:r>
              <a:rPr lang="en-US" dirty="0" smtClean="0"/>
              <a:t>A&gt;B&gt;C</a:t>
            </a:r>
          </a:p>
          <a:p>
            <a:endParaRPr lang="en-US" dirty="0" smtClean="0"/>
          </a:p>
          <a:p>
            <a:r>
              <a:rPr lang="en-US" dirty="0" smtClean="0"/>
              <a:t>Notice that A has moved up on those ballots, but the other candidates stayed in the same order (B&gt;C)</a:t>
            </a:r>
          </a:p>
        </p:txBody>
      </p:sp>
      <p:graphicFrame>
        <p:nvGraphicFramePr>
          <p:cNvPr id="4" name="Table 3"/>
          <p:cNvGraphicFramePr>
            <a:graphicFrameLocks noGrp="1"/>
          </p:cNvGraphicFramePr>
          <p:nvPr/>
        </p:nvGraphicFramePr>
        <p:xfrm>
          <a:off x="5029200" y="1752600"/>
          <a:ext cx="3886200" cy="1483360"/>
        </p:xfrm>
        <a:graphic>
          <a:graphicData uri="http://schemas.openxmlformats.org/drawingml/2006/table">
            <a:tbl>
              <a:tblPr firstRow="1" bandRow="1">
                <a:tableStyleId>{5C22544A-7EE6-4342-B048-85BDC9FD1C3A}</a:tableStyleId>
              </a:tblPr>
              <a:tblGrid>
                <a:gridCol w="2286000"/>
                <a:gridCol w="1600200"/>
              </a:tblGrid>
              <a:tr h="370840">
                <a:tc>
                  <a:txBody>
                    <a:bodyPr/>
                    <a:lstStyle/>
                    <a:p>
                      <a:pPr marL="0" marR="0" algn="ctr">
                        <a:lnSpc>
                          <a:spcPct val="115000"/>
                        </a:lnSpc>
                        <a:spcBef>
                          <a:spcPts val="0"/>
                        </a:spcBef>
                        <a:spcAft>
                          <a:spcPts val="0"/>
                        </a:spcAft>
                      </a:pPr>
                      <a:r>
                        <a:rPr lang="en-US" sz="2000" b="1" dirty="0">
                          <a:latin typeface="Calibri"/>
                          <a:ea typeface="Times New Roman"/>
                          <a:cs typeface="Times New Roman"/>
                        </a:rPr>
                        <a:t>Number of Voters</a:t>
                      </a:r>
                      <a:endParaRPr lang="en-US" sz="20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a:latin typeface="Calibri"/>
                          <a:ea typeface="Times New Roman"/>
                          <a:cs typeface="Times New Roman"/>
                        </a:rPr>
                        <a:t>Preference</a:t>
                      </a:r>
                      <a:endParaRPr lang="en-US" sz="2000">
                        <a:latin typeface="Calibri"/>
                        <a:ea typeface="Times New Roman"/>
                        <a:cs typeface="Times New Roman"/>
                      </a:endParaRPr>
                    </a:p>
                  </a:txBody>
                  <a:tcPr marL="68580" marR="68580" marT="0" marB="0" anchor="ctr"/>
                </a:tc>
              </a:tr>
              <a:tr h="370840">
                <a:tc>
                  <a:txBody>
                    <a:bodyPr/>
                    <a:lstStyle/>
                    <a:p>
                      <a:pPr marL="0" marR="0" algn="ctr">
                        <a:lnSpc>
                          <a:spcPct val="115000"/>
                        </a:lnSpc>
                        <a:spcBef>
                          <a:spcPts val="0"/>
                        </a:spcBef>
                        <a:spcAft>
                          <a:spcPts val="0"/>
                        </a:spcAft>
                      </a:pPr>
                      <a:r>
                        <a:rPr lang="en-US" sz="2000" b="1" dirty="0" smtClean="0">
                          <a:latin typeface="Calibri"/>
                          <a:ea typeface="Times New Roman"/>
                          <a:cs typeface="Times New Roman"/>
                        </a:rPr>
                        <a:t>47</a:t>
                      </a:r>
                      <a:endParaRPr lang="en-US" sz="2000" b="1"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dirty="0">
                          <a:solidFill>
                            <a:schemeClr val="tx1"/>
                          </a:solidFill>
                          <a:latin typeface="Calibri"/>
                          <a:ea typeface="Times New Roman"/>
                          <a:cs typeface="Times New Roman"/>
                        </a:rPr>
                        <a:t>A &gt; B &gt; C</a:t>
                      </a:r>
                    </a:p>
                  </a:txBody>
                  <a:tcPr marL="68580" marR="68580" marT="0" marB="0" anchor="ctr"/>
                </a:tc>
              </a:tr>
              <a:tr h="370840">
                <a:tc>
                  <a:txBody>
                    <a:bodyPr/>
                    <a:lstStyle/>
                    <a:p>
                      <a:pPr marL="0" marR="0" algn="ctr">
                        <a:lnSpc>
                          <a:spcPct val="115000"/>
                        </a:lnSpc>
                        <a:spcBef>
                          <a:spcPts val="0"/>
                        </a:spcBef>
                        <a:spcAft>
                          <a:spcPts val="0"/>
                        </a:spcAft>
                      </a:pPr>
                      <a:r>
                        <a:rPr lang="en-US" sz="2000" b="1" dirty="0" smtClean="0">
                          <a:latin typeface="Calibri"/>
                          <a:ea typeface="Times New Roman"/>
                          <a:cs typeface="Times New Roman"/>
                        </a:rPr>
                        <a:t>25</a:t>
                      </a:r>
                      <a:endParaRPr lang="en-US" sz="2000" b="1"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dirty="0">
                          <a:solidFill>
                            <a:schemeClr val="tx1"/>
                          </a:solidFill>
                          <a:latin typeface="Calibri"/>
                          <a:ea typeface="Times New Roman"/>
                          <a:cs typeface="Times New Roman"/>
                        </a:rPr>
                        <a:t>B &gt; C &gt; A</a:t>
                      </a:r>
                    </a:p>
                  </a:txBody>
                  <a:tcPr marL="68580" marR="68580" marT="0" marB="0" anchor="ctr"/>
                </a:tc>
              </a:tr>
              <a:tr h="370840">
                <a:tc>
                  <a:txBody>
                    <a:bodyPr/>
                    <a:lstStyle/>
                    <a:p>
                      <a:pPr marL="0" marR="0" algn="ctr">
                        <a:lnSpc>
                          <a:spcPct val="115000"/>
                        </a:lnSpc>
                        <a:spcBef>
                          <a:spcPts val="0"/>
                        </a:spcBef>
                        <a:spcAft>
                          <a:spcPts val="0"/>
                        </a:spcAft>
                      </a:pPr>
                      <a:r>
                        <a:rPr lang="en-US" sz="2000" b="1">
                          <a:latin typeface="Calibri"/>
                          <a:ea typeface="Times New Roman"/>
                          <a:cs typeface="Times New Roman"/>
                        </a:rPr>
                        <a:t>28</a:t>
                      </a:r>
                    </a:p>
                  </a:txBody>
                  <a:tcPr marL="68580" marR="68580" marT="0" marB="0" anchor="ctr"/>
                </a:tc>
                <a:tc>
                  <a:txBody>
                    <a:bodyPr/>
                    <a:lstStyle/>
                    <a:p>
                      <a:pPr marL="0" marR="0" algn="ctr">
                        <a:lnSpc>
                          <a:spcPct val="115000"/>
                        </a:lnSpc>
                        <a:spcBef>
                          <a:spcPts val="0"/>
                        </a:spcBef>
                        <a:spcAft>
                          <a:spcPts val="0"/>
                        </a:spcAft>
                      </a:pPr>
                      <a:r>
                        <a:rPr lang="en-US" sz="2000" b="1" dirty="0">
                          <a:solidFill>
                            <a:schemeClr val="tx1"/>
                          </a:solidFill>
                          <a:latin typeface="Calibri"/>
                          <a:ea typeface="Times New Roman"/>
                          <a:cs typeface="Times New Roman"/>
                        </a:rPr>
                        <a:t>C &gt; A &gt; B</a:t>
                      </a: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p:txBody>
          <a:bodyPr>
            <a:normAutofit/>
          </a:bodyPr>
          <a:lstStyle/>
          <a:p>
            <a:r>
              <a:rPr lang="en-US" dirty="0" smtClean="0"/>
              <a:t>Who wins now?</a:t>
            </a:r>
          </a:p>
          <a:p>
            <a:endParaRPr lang="en-US" dirty="0" smtClean="0"/>
          </a:p>
          <a:p>
            <a:r>
              <a:rPr lang="en-US" dirty="0" smtClean="0"/>
              <a:t>A now has 47 first place</a:t>
            </a:r>
            <a:br>
              <a:rPr lang="en-US" dirty="0" smtClean="0"/>
            </a:br>
            <a:r>
              <a:rPr lang="en-US" dirty="0" smtClean="0"/>
              <a:t>votes, but that still is not a majority</a:t>
            </a:r>
          </a:p>
          <a:p>
            <a:endParaRPr lang="en-US" dirty="0" smtClean="0"/>
          </a:p>
          <a:p>
            <a:r>
              <a:rPr lang="en-US" dirty="0" smtClean="0"/>
              <a:t>Now A and C are the top two, so eliminate B</a:t>
            </a:r>
          </a:p>
        </p:txBody>
      </p:sp>
      <p:graphicFrame>
        <p:nvGraphicFramePr>
          <p:cNvPr id="4" name="Table 3"/>
          <p:cNvGraphicFramePr>
            <a:graphicFrameLocks noGrp="1"/>
          </p:cNvGraphicFramePr>
          <p:nvPr/>
        </p:nvGraphicFramePr>
        <p:xfrm>
          <a:off x="5029200" y="1752600"/>
          <a:ext cx="3886200" cy="1483360"/>
        </p:xfrm>
        <a:graphic>
          <a:graphicData uri="http://schemas.openxmlformats.org/drawingml/2006/table">
            <a:tbl>
              <a:tblPr firstRow="1" bandRow="1">
                <a:tableStyleId>{5C22544A-7EE6-4342-B048-85BDC9FD1C3A}</a:tableStyleId>
              </a:tblPr>
              <a:tblGrid>
                <a:gridCol w="2286000"/>
                <a:gridCol w="1600200"/>
              </a:tblGrid>
              <a:tr h="370840">
                <a:tc>
                  <a:txBody>
                    <a:bodyPr/>
                    <a:lstStyle/>
                    <a:p>
                      <a:pPr marL="0" marR="0" algn="ctr">
                        <a:lnSpc>
                          <a:spcPct val="115000"/>
                        </a:lnSpc>
                        <a:spcBef>
                          <a:spcPts val="0"/>
                        </a:spcBef>
                        <a:spcAft>
                          <a:spcPts val="0"/>
                        </a:spcAft>
                      </a:pPr>
                      <a:r>
                        <a:rPr lang="en-US" sz="2000" b="1" dirty="0">
                          <a:latin typeface="Calibri"/>
                          <a:ea typeface="Times New Roman"/>
                          <a:cs typeface="Times New Roman"/>
                        </a:rPr>
                        <a:t>Number of Voters</a:t>
                      </a:r>
                      <a:endParaRPr lang="en-US" sz="20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a:latin typeface="Calibri"/>
                          <a:ea typeface="Times New Roman"/>
                          <a:cs typeface="Times New Roman"/>
                        </a:rPr>
                        <a:t>Preference</a:t>
                      </a:r>
                      <a:endParaRPr lang="en-US" sz="2000">
                        <a:latin typeface="Calibri"/>
                        <a:ea typeface="Times New Roman"/>
                        <a:cs typeface="Times New Roman"/>
                      </a:endParaRPr>
                    </a:p>
                  </a:txBody>
                  <a:tcPr marL="68580" marR="68580" marT="0" marB="0" anchor="ctr"/>
                </a:tc>
              </a:tr>
              <a:tr h="370840">
                <a:tc>
                  <a:txBody>
                    <a:bodyPr/>
                    <a:lstStyle/>
                    <a:p>
                      <a:pPr marL="0" marR="0" algn="ctr">
                        <a:lnSpc>
                          <a:spcPct val="115000"/>
                        </a:lnSpc>
                        <a:spcBef>
                          <a:spcPts val="0"/>
                        </a:spcBef>
                        <a:spcAft>
                          <a:spcPts val="0"/>
                        </a:spcAft>
                      </a:pPr>
                      <a:r>
                        <a:rPr lang="en-US" sz="2000" b="1" dirty="0" smtClean="0">
                          <a:latin typeface="Calibri"/>
                          <a:ea typeface="Times New Roman"/>
                          <a:cs typeface="Times New Roman"/>
                        </a:rPr>
                        <a:t>47</a:t>
                      </a:r>
                      <a:endParaRPr lang="en-US" sz="2000" b="1"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dirty="0">
                          <a:solidFill>
                            <a:schemeClr val="tx1"/>
                          </a:solidFill>
                          <a:latin typeface="Calibri"/>
                          <a:ea typeface="Times New Roman"/>
                          <a:cs typeface="Times New Roman"/>
                        </a:rPr>
                        <a:t>A &gt; B &gt; C</a:t>
                      </a:r>
                    </a:p>
                  </a:txBody>
                  <a:tcPr marL="68580" marR="68580" marT="0" marB="0" anchor="ctr"/>
                </a:tc>
              </a:tr>
              <a:tr h="370840">
                <a:tc>
                  <a:txBody>
                    <a:bodyPr/>
                    <a:lstStyle/>
                    <a:p>
                      <a:pPr marL="0" marR="0" algn="ctr">
                        <a:lnSpc>
                          <a:spcPct val="115000"/>
                        </a:lnSpc>
                        <a:spcBef>
                          <a:spcPts val="0"/>
                        </a:spcBef>
                        <a:spcAft>
                          <a:spcPts val="0"/>
                        </a:spcAft>
                      </a:pPr>
                      <a:r>
                        <a:rPr lang="en-US" sz="2000" b="1" dirty="0" smtClean="0">
                          <a:latin typeface="Calibri"/>
                          <a:ea typeface="Times New Roman"/>
                          <a:cs typeface="Times New Roman"/>
                        </a:rPr>
                        <a:t>25</a:t>
                      </a:r>
                      <a:endParaRPr lang="en-US" sz="2000" b="1"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dirty="0">
                          <a:solidFill>
                            <a:schemeClr val="tx1"/>
                          </a:solidFill>
                          <a:latin typeface="Calibri"/>
                          <a:ea typeface="Times New Roman"/>
                          <a:cs typeface="Times New Roman"/>
                        </a:rPr>
                        <a:t>B &gt; C &gt; A</a:t>
                      </a:r>
                    </a:p>
                  </a:txBody>
                  <a:tcPr marL="68580" marR="68580" marT="0" marB="0" anchor="ctr"/>
                </a:tc>
              </a:tr>
              <a:tr h="370840">
                <a:tc>
                  <a:txBody>
                    <a:bodyPr/>
                    <a:lstStyle/>
                    <a:p>
                      <a:pPr marL="0" marR="0" algn="ctr">
                        <a:lnSpc>
                          <a:spcPct val="115000"/>
                        </a:lnSpc>
                        <a:spcBef>
                          <a:spcPts val="0"/>
                        </a:spcBef>
                        <a:spcAft>
                          <a:spcPts val="0"/>
                        </a:spcAft>
                      </a:pPr>
                      <a:r>
                        <a:rPr lang="en-US" sz="2000" b="1" dirty="0">
                          <a:latin typeface="Calibri"/>
                          <a:ea typeface="Times New Roman"/>
                          <a:cs typeface="Times New Roman"/>
                        </a:rPr>
                        <a:t>28</a:t>
                      </a:r>
                    </a:p>
                  </a:txBody>
                  <a:tcPr marL="68580" marR="68580" marT="0" marB="0" anchor="ctr"/>
                </a:tc>
                <a:tc>
                  <a:txBody>
                    <a:bodyPr/>
                    <a:lstStyle/>
                    <a:p>
                      <a:pPr marL="0" marR="0" algn="ctr">
                        <a:lnSpc>
                          <a:spcPct val="115000"/>
                        </a:lnSpc>
                        <a:spcBef>
                          <a:spcPts val="0"/>
                        </a:spcBef>
                        <a:spcAft>
                          <a:spcPts val="0"/>
                        </a:spcAft>
                      </a:pPr>
                      <a:r>
                        <a:rPr lang="en-US" sz="2000" b="1" dirty="0">
                          <a:solidFill>
                            <a:schemeClr val="tx1"/>
                          </a:solidFill>
                          <a:latin typeface="Calibri"/>
                          <a:ea typeface="Times New Roman"/>
                          <a:cs typeface="Times New Roman"/>
                        </a:rPr>
                        <a:t>C &gt; A &gt; B</a:t>
                      </a: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p:txBody>
          <a:bodyPr>
            <a:normAutofit/>
          </a:bodyPr>
          <a:lstStyle/>
          <a:p>
            <a:r>
              <a:rPr lang="en-US" dirty="0" smtClean="0"/>
              <a:t>Who wins now?</a:t>
            </a:r>
          </a:p>
          <a:p>
            <a:endParaRPr lang="en-US" dirty="0" smtClean="0"/>
          </a:p>
          <a:p>
            <a:r>
              <a:rPr lang="en-US" dirty="0" smtClean="0"/>
              <a:t>A now has 47 first place</a:t>
            </a:r>
            <a:br>
              <a:rPr lang="en-US" dirty="0" smtClean="0"/>
            </a:br>
            <a:r>
              <a:rPr lang="en-US" dirty="0" smtClean="0"/>
              <a:t>votes, but that still is not a majority</a:t>
            </a:r>
          </a:p>
          <a:p>
            <a:endParaRPr lang="en-US" dirty="0" smtClean="0"/>
          </a:p>
          <a:p>
            <a:r>
              <a:rPr lang="en-US" dirty="0" smtClean="0"/>
              <a:t>Now A and C are the top two, so eliminate B</a:t>
            </a:r>
          </a:p>
          <a:p>
            <a:endParaRPr lang="en-US" dirty="0" smtClean="0"/>
          </a:p>
          <a:p>
            <a:r>
              <a:rPr lang="en-US" dirty="0" smtClean="0"/>
              <a:t>But now C wins the A vs. C matchup, 53 to 47!</a:t>
            </a:r>
          </a:p>
        </p:txBody>
      </p:sp>
      <p:graphicFrame>
        <p:nvGraphicFramePr>
          <p:cNvPr id="4" name="Table 3"/>
          <p:cNvGraphicFramePr>
            <a:graphicFrameLocks noGrp="1"/>
          </p:cNvGraphicFramePr>
          <p:nvPr/>
        </p:nvGraphicFramePr>
        <p:xfrm>
          <a:off x="5029200" y="1752600"/>
          <a:ext cx="3886200" cy="1483360"/>
        </p:xfrm>
        <a:graphic>
          <a:graphicData uri="http://schemas.openxmlformats.org/drawingml/2006/table">
            <a:tbl>
              <a:tblPr firstRow="1" bandRow="1">
                <a:tableStyleId>{5C22544A-7EE6-4342-B048-85BDC9FD1C3A}</a:tableStyleId>
              </a:tblPr>
              <a:tblGrid>
                <a:gridCol w="2286000"/>
                <a:gridCol w="1600200"/>
              </a:tblGrid>
              <a:tr h="370840">
                <a:tc>
                  <a:txBody>
                    <a:bodyPr/>
                    <a:lstStyle/>
                    <a:p>
                      <a:pPr marL="0" marR="0" algn="ctr">
                        <a:lnSpc>
                          <a:spcPct val="115000"/>
                        </a:lnSpc>
                        <a:spcBef>
                          <a:spcPts val="0"/>
                        </a:spcBef>
                        <a:spcAft>
                          <a:spcPts val="0"/>
                        </a:spcAft>
                      </a:pPr>
                      <a:r>
                        <a:rPr lang="en-US" sz="2000" b="1" dirty="0">
                          <a:latin typeface="Calibri"/>
                          <a:ea typeface="Times New Roman"/>
                          <a:cs typeface="Times New Roman"/>
                        </a:rPr>
                        <a:t>Number of Voters</a:t>
                      </a:r>
                      <a:endParaRPr lang="en-US" sz="20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a:latin typeface="Calibri"/>
                          <a:ea typeface="Times New Roman"/>
                          <a:cs typeface="Times New Roman"/>
                        </a:rPr>
                        <a:t>Preference</a:t>
                      </a:r>
                      <a:endParaRPr lang="en-US" sz="2000">
                        <a:latin typeface="Calibri"/>
                        <a:ea typeface="Times New Roman"/>
                        <a:cs typeface="Times New Roman"/>
                      </a:endParaRPr>
                    </a:p>
                  </a:txBody>
                  <a:tcPr marL="68580" marR="68580" marT="0" marB="0" anchor="ctr"/>
                </a:tc>
              </a:tr>
              <a:tr h="370840">
                <a:tc>
                  <a:txBody>
                    <a:bodyPr/>
                    <a:lstStyle/>
                    <a:p>
                      <a:pPr marL="0" marR="0" algn="ctr">
                        <a:lnSpc>
                          <a:spcPct val="115000"/>
                        </a:lnSpc>
                        <a:spcBef>
                          <a:spcPts val="0"/>
                        </a:spcBef>
                        <a:spcAft>
                          <a:spcPts val="0"/>
                        </a:spcAft>
                      </a:pPr>
                      <a:r>
                        <a:rPr lang="en-US" sz="2000" b="1" dirty="0" smtClean="0">
                          <a:latin typeface="Calibri"/>
                          <a:ea typeface="Times New Roman"/>
                          <a:cs typeface="Times New Roman"/>
                        </a:rPr>
                        <a:t>47</a:t>
                      </a:r>
                      <a:endParaRPr lang="en-US" sz="2000" b="1"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dirty="0">
                          <a:solidFill>
                            <a:schemeClr val="tx1"/>
                          </a:solidFill>
                          <a:latin typeface="Calibri"/>
                          <a:ea typeface="Times New Roman"/>
                          <a:cs typeface="Times New Roman"/>
                        </a:rPr>
                        <a:t>A &gt; </a:t>
                      </a:r>
                      <a:r>
                        <a:rPr lang="en-US" sz="2000" b="1" dirty="0">
                          <a:solidFill>
                            <a:schemeClr val="bg2"/>
                          </a:solidFill>
                          <a:latin typeface="Calibri"/>
                          <a:ea typeface="Times New Roman"/>
                          <a:cs typeface="Times New Roman"/>
                        </a:rPr>
                        <a:t>B</a:t>
                      </a:r>
                      <a:r>
                        <a:rPr lang="en-US" sz="2000" b="1" dirty="0">
                          <a:solidFill>
                            <a:schemeClr val="tx1"/>
                          </a:solidFill>
                          <a:latin typeface="Calibri"/>
                          <a:ea typeface="Times New Roman"/>
                          <a:cs typeface="Times New Roman"/>
                        </a:rPr>
                        <a:t> &gt; C</a:t>
                      </a:r>
                    </a:p>
                  </a:txBody>
                  <a:tcPr marL="68580" marR="68580" marT="0" marB="0" anchor="ctr"/>
                </a:tc>
              </a:tr>
              <a:tr h="370840">
                <a:tc>
                  <a:txBody>
                    <a:bodyPr/>
                    <a:lstStyle/>
                    <a:p>
                      <a:pPr marL="0" marR="0" algn="ctr">
                        <a:lnSpc>
                          <a:spcPct val="115000"/>
                        </a:lnSpc>
                        <a:spcBef>
                          <a:spcPts val="0"/>
                        </a:spcBef>
                        <a:spcAft>
                          <a:spcPts val="0"/>
                        </a:spcAft>
                      </a:pPr>
                      <a:r>
                        <a:rPr lang="en-US" sz="2000" b="1" dirty="0" smtClean="0">
                          <a:latin typeface="Calibri"/>
                          <a:ea typeface="Times New Roman"/>
                          <a:cs typeface="Times New Roman"/>
                        </a:rPr>
                        <a:t>25</a:t>
                      </a:r>
                      <a:endParaRPr lang="en-US" sz="2000" b="1"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dirty="0">
                          <a:solidFill>
                            <a:schemeClr val="bg2"/>
                          </a:solidFill>
                          <a:latin typeface="Calibri"/>
                          <a:ea typeface="Times New Roman"/>
                          <a:cs typeface="Times New Roman"/>
                        </a:rPr>
                        <a:t>B</a:t>
                      </a:r>
                      <a:r>
                        <a:rPr lang="en-US" sz="2000" b="1" dirty="0">
                          <a:solidFill>
                            <a:schemeClr val="tx1"/>
                          </a:solidFill>
                          <a:latin typeface="Calibri"/>
                          <a:ea typeface="Times New Roman"/>
                          <a:cs typeface="Times New Roman"/>
                        </a:rPr>
                        <a:t> &gt; C &gt; A</a:t>
                      </a:r>
                    </a:p>
                  </a:txBody>
                  <a:tcPr marL="68580" marR="68580" marT="0" marB="0" anchor="ctr"/>
                </a:tc>
              </a:tr>
              <a:tr h="370840">
                <a:tc>
                  <a:txBody>
                    <a:bodyPr/>
                    <a:lstStyle/>
                    <a:p>
                      <a:pPr marL="0" marR="0" algn="ctr">
                        <a:lnSpc>
                          <a:spcPct val="115000"/>
                        </a:lnSpc>
                        <a:spcBef>
                          <a:spcPts val="0"/>
                        </a:spcBef>
                        <a:spcAft>
                          <a:spcPts val="0"/>
                        </a:spcAft>
                      </a:pPr>
                      <a:r>
                        <a:rPr lang="en-US" sz="2000" b="1">
                          <a:latin typeface="Calibri"/>
                          <a:ea typeface="Times New Roman"/>
                          <a:cs typeface="Times New Roman"/>
                        </a:rPr>
                        <a:t>28</a:t>
                      </a:r>
                    </a:p>
                  </a:txBody>
                  <a:tcPr marL="68580" marR="68580" marT="0" marB="0" anchor="ctr"/>
                </a:tc>
                <a:tc>
                  <a:txBody>
                    <a:bodyPr/>
                    <a:lstStyle/>
                    <a:p>
                      <a:pPr marL="0" marR="0" algn="ctr">
                        <a:lnSpc>
                          <a:spcPct val="115000"/>
                        </a:lnSpc>
                        <a:spcBef>
                          <a:spcPts val="0"/>
                        </a:spcBef>
                        <a:spcAft>
                          <a:spcPts val="0"/>
                        </a:spcAft>
                      </a:pPr>
                      <a:r>
                        <a:rPr lang="en-US" sz="2000" b="1" dirty="0">
                          <a:solidFill>
                            <a:schemeClr val="tx1"/>
                          </a:solidFill>
                          <a:latin typeface="Calibri"/>
                          <a:ea typeface="Times New Roman"/>
                          <a:cs typeface="Times New Roman"/>
                        </a:rPr>
                        <a:t>C &gt; A &gt; </a:t>
                      </a:r>
                      <a:r>
                        <a:rPr lang="en-US" sz="2000" b="1" dirty="0">
                          <a:solidFill>
                            <a:schemeClr val="bg2"/>
                          </a:solidFill>
                          <a:latin typeface="Calibri"/>
                          <a:ea typeface="Times New Roman"/>
                          <a:cs typeface="Times New Roman"/>
                        </a:rPr>
                        <a:t>B</a:t>
                      </a: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 %@$# happened?</a:t>
            </a:r>
            <a:endParaRPr lang="en-US" dirty="0"/>
          </a:p>
        </p:txBody>
      </p:sp>
      <p:sp>
        <p:nvSpPr>
          <p:cNvPr id="3" name="Content Placeholder 2"/>
          <p:cNvSpPr>
            <a:spLocks noGrp="1"/>
          </p:cNvSpPr>
          <p:nvPr>
            <p:ph idx="1"/>
          </p:nvPr>
        </p:nvSpPr>
        <p:spPr/>
        <p:txBody>
          <a:bodyPr/>
          <a:lstStyle/>
          <a:p>
            <a:r>
              <a:rPr lang="en-US" dirty="0" smtClean="0"/>
              <a:t>By moving A higher on their ballots, those 10 voters caused A to lose the election!</a:t>
            </a:r>
          </a:p>
          <a:p>
            <a:endParaRPr lang="en-US" dirty="0" smtClean="0"/>
          </a:p>
          <a:p>
            <a:r>
              <a:rPr lang="en-US" dirty="0" smtClean="0"/>
              <a:t>This shows that contingent voting is not </a:t>
            </a:r>
            <a:r>
              <a:rPr lang="en-US" b="1" dirty="0" smtClean="0"/>
              <a:t>monotone</a:t>
            </a:r>
            <a:endParaRPr lang="en-US" b="1"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Monotone Again</a:t>
            </a:r>
            <a:endParaRPr lang="en-US" dirty="0"/>
          </a:p>
        </p:txBody>
      </p:sp>
      <p:sp>
        <p:nvSpPr>
          <p:cNvPr id="3" name="Content Placeholder 2"/>
          <p:cNvSpPr>
            <a:spLocks noGrp="1"/>
          </p:cNvSpPr>
          <p:nvPr>
            <p:ph idx="1"/>
          </p:nvPr>
        </p:nvSpPr>
        <p:spPr/>
        <p:txBody>
          <a:bodyPr/>
          <a:lstStyle/>
          <a:p>
            <a:r>
              <a:rPr lang="en-US" dirty="0" smtClean="0"/>
              <a:t>Recall that we used the word “monotone” when we discussed two-candidate elections</a:t>
            </a:r>
          </a:p>
          <a:p>
            <a:endParaRPr lang="en-US" dirty="0" smtClean="0"/>
          </a:p>
          <a:p>
            <a:r>
              <a:rPr lang="en-US" dirty="0" smtClean="0"/>
              <a:t>With two candidates, monotone means:</a:t>
            </a:r>
          </a:p>
          <a:p>
            <a:pPr lvl="1"/>
            <a:r>
              <a:rPr lang="en-US" dirty="0" smtClean="0"/>
              <a:t>if one or more voters change their votes from the loser to the winner, then the original winner should still be the winner</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Monotone Again</a:t>
            </a:r>
            <a:endParaRPr lang="en-US" dirty="0"/>
          </a:p>
        </p:txBody>
      </p:sp>
      <p:sp>
        <p:nvSpPr>
          <p:cNvPr id="3" name="Content Placeholder 2"/>
          <p:cNvSpPr>
            <a:spLocks noGrp="1"/>
          </p:cNvSpPr>
          <p:nvPr>
            <p:ph idx="1"/>
          </p:nvPr>
        </p:nvSpPr>
        <p:spPr/>
        <p:txBody>
          <a:bodyPr>
            <a:normAutofit/>
          </a:bodyPr>
          <a:lstStyle/>
          <a:p>
            <a:r>
              <a:rPr lang="en-US" dirty="0" smtClean="0"/>
              <a:t>Recall that we used the word “monotone” when we discussed two-candidate elections</a:t>
            </a:r>
          </a:p>
          <a:p>
            <a:endParaRPr lang="en-US" dirty="0" smtClean="0"/>
          </a:p>
          <a:p>
            <a:r>
              <a:rPr lang="en-US" dirty="0" smtClean="0"/>
              <a:t>With more than two candidates, monotone means:</a:t>
            </a:r>
          </a:p>
          <a:p>
            <a:pPr lvl="1"/>
            <a:r>
              <a:rPr lang="en-US" dirty="0" smtClean="0"/>
              <a:t>if one or more voters change their ballot so that the original winner is </a:t>
            </a:r>
            <a:r>
              <a:rPr lang="en-US" i="1" dirty="0" smtClean="0"/>
              <a:t>ranked higher</a:t>
            </a:r>
            <a:r>
              <a:rPr lang="en-US" dirty="0" smtClean="0"/>
              <a:t> (but the order of the other candidates is not changed), then the original winner should still be the winner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It Works</a:t>
            </a:r>
            <a:endParaRPr lang="en-US" dirty="0"/>
          </a:p>
        </p:txBody>
      </p:sp>
      <p:sp>
        <p:nvSpPr>
          <p:cNvPr id="3" name="Content Placeholder 2"/>
          <p:cNvSpPr>
            <a:spLocks noGrp="1"/>
          </p:cNvSpPr>
          <p:nvPr>
            <p:ph idx="1"/>
          </p:nvPr>
        </p:nvSpPr>
        <p:spPr/>
        <p:txBody>
          <a:bodyPr>
            <a:normAutofit/>
          </a:bodyPr>
          <a:lstStyle/>
          <a:p>
            <a:r>
              <a:rPr lang="en-US" sz="2800" dirty="0" smtClean="0"/>
              <a:t>We pit the first two candidates on the agenda against each other.  The winner moves on to face the next candidate on the list, and so on.  The candidate remaining at the end is the winner.</a:t>
            </a:r>
          </a:p>
          <a:p>
            <a:endParaRPr lang="en-US" sz="2800" dirty="0" smtClean="0"/>
          </a:p>
          <a:p>
            <a:r>
              <a:rPr lang="en-US" sz="2800" dirty="0" smtClean="0"/>
              <a:t>This process resembles a tournament bracket, and has the advantage that, unlike Condorcet’s method, we always get a winner</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Monotone Again</a:t>
            </a:r>
            <a:endParaRPr lang="en-US" dirty="0"/>
          </a:p>
        </p:txBody>
      </p:sp>
      <p:sp>
        <p:nvSpPr>
          <p:cNvPr id="3" name="Content Placeholder 2"/>
          <p:cNvSpPr>
            <a:spLocks noGrp="1"/>
          </p:cNvSpPr>
          <p:nvPr>
            <p:ph idx="1"/>
          </p:nvPr>
        </p:nvSpPr>
        <p:spPr/>
        <p:txBody>
          <a:bodyPr/>
          <a:lstStyle/>
          <a:p>
            <a:r>
              <a:rPr lang="en-US" dirty="0" smtClean="0"/>
              <a:t>In our example, the original winner was Alison</a:t>
            </a:r>
          </a:p>
          <a:p>
            <a:endParaRPr lang="en-US" dirty="0" smtClean="0"/>
          </a:p>
          <a:p>
            <a:r>
              <a:rPr lang="en-US" dirty="0" smtClean="0"/>
              <a:t>Then some voters moved Alison from last place on their ballots up to first place, but kept the order of the other candidates the same</a:t>
            </a:r>
          </a:p>
          <a:p>
            <a:endParaRPr lang="en-US" dirty="0" smtClean="0"/>
          </a:p>
          <a:p>
            <a:r>
              <a:rPr lang="en-US" dirty="0" smtClean="0"/>
              <a:t>The result was that Alison was no longer the winner!</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Another Method: Instant-Runoff Voting</a:t>
            </a:r>
            <a:endParaRPr lang="en-US" dirty="0"/>
          </a:p>
        </p:txBody>
      </p:sp>
      <p:sp>
        <p:nvSpPr>
          <p:cNvPr id="3" name="Content Placeholder 2"/>
          <p:cNvSpPr>
            <a:spLocks noGrp="1"/>
          </p:cNvSpPr>
          <p:nvPr>
            <p:ph idx="1"/>
          </p:nvPr>
        </p:nvSpPr>
        <p:spPr/>
        <p:txBody>
          <a:bodyPr/>
          <a:lstStyle/>
          <a:p>
            <a:r>
              <a:rPr lang="en-US" dirty="0" smtClean="0"/>
              <a:t>This is a variation of the contingent method</a:t>
            </a:r>
          </a:p>
          <a:p>
            <a:endParaRPr lang="en-US" dirty="0" smtClean="0"/>
          </a:p>
          <a:p>
            <a:r>
              <a:rPr lang="en-US" dirty="0" smtClean="0"/>
              <a:t>Instead of eliminating all but the top two right away, we eliminate candidates one at a time</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Instant-Runoff Voting</a:t>
            </a:r>
            <a:endParaRPr lang="en-US" dirty="0"/>
          </a:p>
        </p:txBody>
      </p:sp>
      <p:sp>
        <p:nvSpPr>
          <p:cNvPr id="3" name="Content Placeholder 2"/>
          <p:cNvSpPr>
            <a:spLocks noGrp="1"/>
          </p:cNvSpPr>
          <p:nvPr>
            <p:ph idx="1"/>
          </p:nvPr>
        </p:nvSpPr>
        <p:spPr/>
        <p:txBody>
          <a:bodyPr>
            <a:normAutofit/>
          </a:bodyPr>
          <a:lstStyle/>
          <a:p>
            <a:r>
              <a:rPr lang="en-US" dirty="0" smtClean="0"/>
              <a:t>First check to see if any candidate has received a majority of the first-place votes</a:t>
            </a:r>
          </a:p>
          <a:p>
            <a:pPr lvl="1">
              <a:spcAft>
                <a:spcPts val="1200"/>
              </a:spcAft>
            </a:pPr>
            <a:r>
              <a:rPr lang="en-US" dirty="0" smtClean="0"/>
              <a:t>If not, then the candidate that received the </a:t>
            </a:r>
            <a:r>
              <a:rPr lang="en-US" i="1" dirty="0" smtClean="0"/>
              <a:t>fewest</a:t>
            </a:r>
            <a:r>
              <a:rPr lang="en-US" dirty="0" smtClean="0"/>
              <a:t> first-place votes is eliminated</a:t>
            </a:r>
          </a:p>
          <a:p>
            <a:r>
              <a:rPr lang="en-US" dirty="0" smtClean="0"/>
              <a:t>Recalculate the voter preferences, and again check to see if a candidate now has a majority of the first-place votes.  </a:t>
            </a:r>
          </a:p>
          <a:p>
            <a:pPr lvl="1"/>
            <a:r>
              <a:rPr lang="en-US" dirty="0" smtClean="0"/>
              <a:t>If not, then repeat this process, eliminating candidates until one candidate has a majority.</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 of Instant-Runoff</a:t>
            </a:r>
            <a:endParaRPr lang="en-US" dirty="0"/>
          </a:p>
        </p:txBody>
      </p:sp>
      <p:sp>
        <p:nvSpPr>
          <p:cNvPr id="3" name="Content Placeholder 2"/>
          <p:cNvSpPr>
            <a:spLocks noGrp="1"/>
          </p:cNvSpPr>
          <p:nvPr>
            <p:ph idx="1"/>
          </p:nvPr>
        </p:nvSpPr>
        <p:spPr/>
        <p:txBody>
          <a:bodyPr>
            <a:normAutofit/>
          </a:bodyPr>
          <a:lstStyle/>
          <a:p>
            <a:r>
              <a:rPr lang="en-US" dirty="0" smtClean="0"/>
              <a:t>In this profile, A has 4</a:t>
            </a:r>
            <a:br>
              <a:rPr lang="en-US" dirty="0" smtClean="0"/>
            </a:br>
            <a:r>
              <a:rPr lang="en-US" dirty="0" smtClean="0"/>
              <a:t>first-place votes, B has 3,</a:t>
            </a:r>
            <a:br>
              <a:rPr lang="en-US" dirty="0" smtClean="0"/>
            </a:br>
            <a:r>
              <a:rPr lang="en-US" dirty="0" smtClean="0"/>
              <a:t>C has 3, and D has 2</a:t>
            </a:r>
          </a:p>
          <a:p>
            <a:endParaRPr lang="en-US" dirty="0" smtClean="0"/>
          </a:p>
          <a:p>
            <a:r>
              <a:rPr lang="en-US" dirty="0" smtClean="0"/>
              <a:t>No candidate has a majority</a:t>
            </a:r>
          </a:p>
          <a:p>
            <a:endParaRPr lang="en-US" dirty="0" smtClean="0"/>
          </a:p>
          <a:p>
            <a:r>
              <a:rPr lang="en-US" dirty="0" smtClean="0"/>
              <a:t>So we eliminate the candidate in last place: D</a:t>
            </a:r>
          </a:p>
        </p:txBody>
      </p:sp>
      <p:graphicFrame>
        <p:nvGraphicFramePr>
          <p:cNvPr id="4" name="Table 3"/>
          <p:cNvGraphicFramePr>
            <a:graphicFrameLocks noGrp="1"/>
          </p:cNvGraphicFramePr>
          <p:nvPr/>
        </p:nvGraphicFramePr>
        <p:xfrm>
          <a:off x="5486401" y="1600200"/>
          <a:ext cx="3276600" cy="2144781"/>
        </p:xfrm>
        <a:graphic>
          <a:graphicData uri="http://schemas.openxmlformats.org/drawingml/2006/table">
            <a:tbl>
              <a:tblPr firstRow="1" bandRow="1">
                <a:tableStyleId>{5C22544A-7EE6-4342-B048-85BDC9FD1C3A}</a:tableStyleId>
              </a:tblPr>
              <a:tblGrid>
                <a:gridCol w="1160463"/>
                <a:gridCol w="2116137"/>
              </a:tblGrid>
              <a:tr h="446021">
                <a:tc>
                  <a:txBody>
                    <a:bodyPr/>
                    <a:lstStyle/>
                    <a:p>
                      <a:pPr algn="ctr"/>
                      <a:r>
                        <a:rPr lang="en-US" baseline="0" dirty="0" smtClean="0"/>
                        <a:t>Voters</a:t>
                      </a:r>
                      <a:endParaRPr lang="en-US" dirty="0"/>
                    </a:p>
                  </a:txBody>
                  <a:tcPr anchor="ctr"/>
                </a:tc>
                <a:tc>
                  <a:txBody>
                    <a:bodyPr/>
                    <a:lstStyle/>
                    <a:p>
                      <a:pPr algn="ctr"/>
                      <a:r>
                        <a:rPr lang="en-US" dirty="0" smtClean="0"/>
                        <a:t>Preference</a:t>
                      </a:r>
                      <a:r>
                        <a:rPr lang="en-US" baseline="0" dirty="0" smtClean="0"/>
                        <a:t> Order</a:t>
                      </a:r>
                      <a:endParaRPr lang="en-US" dirty="0"/>
                    </a:p>
                  </a:txBody>
                  <a:tcPr anchor="ctr"/>
                </a:tc>
              </a:tr>
              <a:tr h="424690">
                <a:tc>
                  <a:txBody>
                    <a:bodyPr/>
                    <a:lstStyle/>
                    <a:p>
                      <a:pPr algn="ctr"/>
                      <a:r>
                        <a:rPr lang="en-US" b="1" dirty="0" smtClean="0"/>
                        <a:t>4</a:t>
                      </a:r>
                      <a:endParaRPr lang="en-US" b="1" dirty="0"/>
                    </a:p>
                  </a:txBody>
                  <a:tcPr anchor="ctr"/>
                </a:tc>
                <a:tc>
                  <a:txBody>
                    <a:bodyPr/>
                    <a:lstStyle/>
                    <a:p>
                      <a:pPr algn="ctr"/>
                      <a:r>
                        <a:rPr lang="en-US" b="1" dirty="0" smtClean="0"/>
                        <a:t>A &gt; B</a:t>
                      </a:r>
                      <a:r>
                        <a:rPr lang="en-US" b="1" baseline="0" dirty="0" smtClean="0"/>
                        <a:t> &gt; C &gt; D</a:t>
                      </a:r>
                      <a:endParaRPr lang="en-US" b="1" dirty="0"/>
                    </a:p>
                  </a:txBody>
                  <a:tcPr anchor="ctr"/>
                </a:tc>
              </a:tr>
              <a:tr h="424690">
                <a:tc>
                  <a:txBody>
                    <a:bodyPr/>
                    <a:lstStyle/>
                    <a:p>
                      <a:pPr algn="ctr"/>
                      <a:r>
                        <a:rPr lang="en-US" b="1" dirty="0" smtClean="0"/>
                        <a:t>3</a:t>
                      </a:r>
                      <a:endParaRPr lang="en-US" b="1" dirty="0"/>
                    </a:p>
                  </a:txBody>
                  <a:tcPr anchor="ctr"/>
                </a:tc>
                <a:tc>
                  <a:txBody>
                    <a:bodyPr/>
                    <a:lstStyle/>
                    <a:p>
                      <a:pPr algn="ctr"/>
                      <a:r>
                        <a:rPr lang="en-US" b="1" dirty="0" smtClean="0"/>
                        <a:t>C</a:t>
                      </a:r>
                      <a:r>
                        <a:rPr lang="en-US" b="1" baseline="0" dirty="0" smtClean="0"/>
                        <a:t> &gt; D &gt; B &gt; A</a:t>
                      </a:r>
                      <a:endParaRPr lang="en-US" b="1" dirty="0"/>
                    </a:p>
                  </a:txBody>
                  <a:tcPr anchor="ctr"/>
                </a:tc>
              </a:tr>
              <a:tr h="424690">
                <a:tc>
                  <a:txBody>
                    <a:bodyPr/>
                    <a:lstStyle/>
                    <a:p>
                      <a:pPr algn="ctr"/>
                      <a:r>
                        <a:rPr lang="en-US" b="1" dirty="0" smtClean="0"/>
                        <a:t>3</a:t>
                      </a:r>
                      <a:endParaRPr lang="en-US" b="1" dirty="0"/>
                    </a:p>
                  </a:txBody>
                  <a:tcPr anchor="ctr"/>
                </a:tc>
                <a:tc>
                  <a:txBody>
                    <a:bodyPr/>
                    <a:lstStyle/>
                    <a:p>
                      <a:pPr algn="ctr"/>
                      <a:r>
                        <a:rPr lang="en-US" b="1" dirty="0" smtClean="0"/>
                        <a:t>B &gt; C</a:t>
                      </a:r>
                      <a:r>
                        <a:rPr lang="en-US" b="1" baseline="0" dirty="0" smtClean="0"/>
                        <a:t> &gt; D &gt; A</a:t>
                      </a:r>
                      <a:endParaRPr lang="en-US" b="1" dirty="0"/>
                    </a:p>
                  </a:txBody>
                  <a:tcPr anchor="ctr"/>
                </a:tc>
              </a:tr>
              <a:tr h="424690">
                <a:tc>
                  <a:txBody>
                    <a:bodyPr/>
                    <a:lstStyle/>
                    <a:p>
                      <a:pPr algn="ctr"/>
                      <a:r>
                        <a:rPr lang="en-US" b="1" dirty="0" smtClean="0"/>
                        <a:t>2</a:t>
                      </a:r>
                      <a:endParaRPr lang="en-US" b="1" dirty="0"/>
                    </a:p>
                  </a:txBody>
                  <a:tcPr anchor="ctr"/>
                </a:tc>
                <a:tc>
                  <a:txBody>
                    <a:bodyPr/>
                    <a:lstStyle/>
                    <a:p>
                      <a:pPr algn="ctr"/>
                      <a:r>
                        <a:rPr lang="en-US" b="1" dirty="0" smtClean="0"/>
                        <a:t>D &gt; B &gt; A &gt; C</a:t>
                      </a:r>
                      <a:endParaRPr lang="en-US" b="1" dirty="0"/>
                    </a:p>
                  </a:txBody>
                  <a:tcPr anchor="ctr"/>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 of Instant-Runoff</a:t>
            </a:r>
            <a:endParaRPr lang="en-US" dirty="0"/>
          </a:p>
        </p:txBody>
      </p:sp>
      <p:sp>
        <p:nvSpPr>
          <p:cNvPr id="3" name="Content Placeholder 2"/>
          <p:cNvSpPr>
            <a:spLocks noGrp="1"/>
          </p:cNvSpPr>
          <p:nvPr>
            <p:ph idx="1"/>
          </p:nvPr>
        </p:nvSpPr>
        <p:spPr/>
        <p:txBody>
          <a:bodyPr>
            <a:normAutofit/>
          </a:bodyPr>
          <a:lstStyle/>
          <a:p>
            <a:r>
              <a:rPr lang="en-US" dirty="0" smtClean="0"/>
              <a:t>Now A has 4 votes, B has</a:t>
            </a:r>
            <a:br>
              <a:rPr lang="en-US" dirty="0" smtClean="0"/>
            </a:br>
            <a:r>
              <a:rPr lang="en-US" dirty="0" smtClean="0"/>
              <a:t>5, and C has 3</a:t>
            </a:r>
          </a:p>
          <a:p>
            <a:endParaRPr lang="en-US" dirty="0" smtClean="0"/>
          </a:p>
          <a:p>
            <a:r>
              <a:rPr lang="en-US" dirty="0" smtClean="0"/>
              <a:t>Still no majority, so we </a:t>
            </a:r>
            <a:br>
              <a:rPr lang="en-US" dirty="0" smtClean="0"/>
            </a:br>
            <a:r>
              <a:rPr lang="en-US" dirty="0" smtClean="0"/>
              <a:t>eliminate C</a:t>
            </a:r>
          </a:p>
        </p:txBody>
      </p:sp>
      <p:graphicFrame>
        <p:nvGraphicFramePr>
          <p:cNvPr id="4" name="Table 3"/>
          <p:cNvGraphicFramePr>
            <a:graphicFrameLocks noGrp="1"/>
          </p:cNvGraphicFramePr>
          <p:nvPr/>
        </p:nvGraphicFramePr>
        <p:xfrm>
          <a:off x="5486401" y="1600200"/>
          <a:ext cx="3276600" cy="2144781"/>
        </p:xfrm>
        <a:graphic>
          <a:graphicData uri="http://schemas.openxmlformats.org/drawingml/2006/table">
            <a:tbl>
              <a:tblPr firstRow="1" bandRow="1">
                <a:tableStyleId>{5C22544A-7EE6-4342-B048-85BDC9FD1C3A}</a:tableStyleId>
              </a:tblPr>
              <a:tblGrid>
                <a:gridCol w="1160463"/>
                <a:gridCol w="2116137"/>
              </a:tblGrid>
              <a:tr h="446021">
                <a:tc>
                  <a:txBody>
                    <a:bodyPr/>
                    <a:lstStyle/>
                    <a:p>
                      <a:pPr algn="ctr"/>
                      <a:r>
                        <a:rPr lang="en-US" baseline="0" dirty="0" smtClean="0"/>
                        <a:t>Voters</a:t>
                      </a:r>
                      <a:endParaRPr lang="en-US" dirty="0"/>
                    </a:p>
                  </a:txBody>
                  <a:tcPr anchor="ctr"/>
                </a:tc>
                <a:tc>
                  <a:txBody>
                    <a:bodyPr/>
                    <a:lstStyle/>
                    <a:p>
                      <a:pPr algn="ctr"/>
                      <a:r>
                        <a:rPr lang="en-US" dirty="0" smtClean="0"/>
                        <a:t>Preference</a:t>
                      </a:r>
                      <a:r>
                        <a:rPr lang="en-US" baseline="0" dirty="0" smtClean="0"/>
                        <a:t> Order</a:t>
                      </a:r>
                      <a:endParaRPr lang="en-US" dirty="0"/>
                    </a:p>
                  </a:txBody>
                  <a:tcPr anchor="ctr"/>
                </a:tc>
              </a:tr>
              <a:tr h="424690">
                <a:tc>
                  <a:txBody>
                    <a:bodyPr/>
                    <a:lstStyle/>
                    <a:p>
                      <a:pPr algn="ctr"/>
                      <a:r>
                        <a:rPr lang="en-US" b="1" dirty="0" smtClean="0"/>
                        <a:t>4</a:t>
                      </a:r>
                      <a:endParaRPr lang="en-US" b="1" dirty="0"/>
                    </a:p>
                  </a:txBody>
                  <a:tcPr anchor="ctr"/>
                </a:tc>
                <a:tc>
                  <a:txBody>
                    <a:bodyPr/>
                    <a:lstStyle/>
                    <a:p>
                      <a:pPr algn="ctr"/>
                      <a:r>
                        <a:rPr lang="en-US" b="1" dirty="0" smtClean="0"/>
                        <a:t>A &gt; B</a:t>
                      </a:r>
                      <a:r>
                        <a:rPr lang="en-US" b="1" baseline="0" dirty="0" smtClean="0"/>
                        <a:t> &gt; C &gt; </a:t>
                      </a:r>
                      <a:r>
                        <a:rPr lang="en-US" b="1" baseline="0" dirty="0" smtClean="0">
                          <a:solidFill>
                            <a:schemeClr val="bg2"/>
                          </a:solidFill>
                        </a:rPr>
                        <a:t>D</a:t>
                      </a:r>
                      <a:endParaRPr lang="en-US" b="1" dirty="0">
                        <a:solidFill>
                          <a:schemeClr val="bg2"/>
                        </a:solidFill>
                      </a:endParaRPr>
                    </a:p>
                  </a:txBody>
                  <a:tcPr anchor="ctr"/>
                </a:tc>
              </a:tr>
              <a:tr h="424690">
                <a:tc>
                  <a:txBody>
                    <a:bodyPr/>
                    <a:lstStyle/>
                    <a:p>
                      <a:pPr algn="ctr"/>
                      <a:r>
                        <a:rPr lang="en-US" b="1" dirty="0" smtClean="0"/>
                        <a:t>3</a:t>
                      </a:r>
                      <a:endParaRPr lang="en-US" b="1" dirty="0"/>
                    </a:p>
                  </a:txBody>
                  <a:tcPr anchor="ctr"/>
                </a:tc>
                <a:tc>
                  <a:txBody>
                    <a:bodyPr/>
                    <a:lstStyle/>
                    <a:p>
                      <a:pPr algn="ctr"/>
                      <a:r>
                        <a:rPr lang="en-US" b="1" dirty="0" smtClean="0"/>
                        <a:t>C</a:t>
                      </a:r>
                      <a:r>
                        <a:rPr lang="en-US" b="1" baseline="0" dirty="0" smtClean="0"/>
                        <a:t> &gt; </a:t>
                      </a:r>
                      <a:r>
                        <a:rPr lang="en-US" b="1" baseline="0" dirty="0" smtClean="0">
                          <a:solidFill>
                            <a:schemeClr val="bg2"/>
                          </a:solidFill>
                        </a:rPr>
                        <a:t>D</a:t>
                      </a:r>
                      <a:r>
                        <a:rPr lang="en-US" b="1" baseline="0" dirty="0" smtClean="0"/>
                        <a:t> &gt; B &gt; A</a:t>
                      </a:r>
                      <a:endParaRPr lang="en-US" b="1" dirty="0"/>
                    </a:p>
                  </a:txBody>
                  <a:tcPr anchor="ctr"/>
                </a:tc>
              </a:tr>
              <a:tr h="424690">
                <a:tc>
                  <a:txBody>
                    <a:bodyPr/>
                    <a:lstStyle/>
                    <a:p>
                      <a:pPr algn="ctr"/>
                      <a:r>
                        <a:rPr lang="en-US" b="1" dirty="0" smtClean="0"/>
                        <a:t>3</a:t>
                      </a:r>
                      <a:endParaRPr lang="en-US" b="1" dirty="0"/>
                    </a:p>
                  </a:txBody>
                  <a:tcPr anchor="ctr"/>
                </a:tc>
                <a:tc>
                  <a:txBody>
                    <a:bodyPr/>
                    <a:lstStyle/>
                    <a:p>
                      <a:pPr algn="ctr"/>
                      <a:r>
                        <a:rPr lang="en-US" b="1" dirty="0" smtClean="0"/>
                        <a:t>B &gt; C</a:t>
                      </a:r>
                      <a:r>
                        <a:rPr lang="en-US" b="1" baseline="0" dirty="0" smtClean="0"/>
                        <a:t> &gt; </a:t>
                      </a:r>
                      <a:r>
                        <a:rPr lang="en-US" b="1" baseline="0" dirty="0" smtClean="0">
                          <a:solidFill>
                            <a:schemeClr val="bg2"/>
                          </a:solidFill>
                        </a:rPr>
                        <a:t>D</a:t>
                      </a:r>
                      <a:r>
                        <a:rPr lang="en-US" b="1" baseline="0" dirty="0" smtClean="0"/>
                        <a:t> &gt; A</a:t>
                      </a:r>
                      <a:endParaRPr lang="en-US" b="1" dirty="0"/>
                    </a:p>
                  </a:txBody>
                  <a:tcPr anchor="ctr"/>
                </a:tc>
              </a:tr>
              <a:tr h="424690">
                <a:tc>
                  <a:txBody>
                    <a:bodyPr/>
                    <a:lstStyle/>
                    <a:p>
                      <a:pPr algn="ctr"/>
                      <a:r>
                        <a:rPr lang="en-US" b="1" dirty="0" smtClean="0"/>
                        <a:t>2</a:t>
                      </a:r>
                      <a:endParaRPr lang="en-US" b="1" dirty="0"/>
                    </a:p>
                  </a:txBody>
                  <a:tcPr anchor="ctr"/>
                </a:tc>
                <a:tc>
                  <a:txBody>
                    <a:bodyPr/>
                    <a:lstStyle/>
                    <a:p>
                      <a:pPr algn="ctr"/>
                      <a:r>
                        <a:rPr lang="en-US" b="1" dirty="0" smtClean="0">
                          <a:solidFill>
                            <a:schemeClr val="bg2"/>
                          </a:solidFill>
                        </a:rPr>
                        <a:t>D</a:t>
                      </a:r>
                      <a:r>
                        <a:rPr lang="en-US" b="1" dirty="0" smtClean="0"/>
                        <a:t> &gt; B &gt; A &gt; C</a:t>
                      </a:r>
                      <a:endParaRPr lang="en-US" b="1" dirty="0"/>
                    </a:p>
                  </a:txBody>
                  <a:tcPr anchor="ctr"/>
                </a:tc>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 of Instant-Runoff</a:t>
            </a:r>
            <a:endParaRPr lang="en-US" dirty="0"/>
          </a:p>
        </p:txBody>
      </p:sp>
      <p:sp>
        <p:nvSpPr>
          <p:cNvPr id="3" name="Content Placeholder 2"/>
          <p:cNvSpPr>
            <a:spLocks noGrp="1"/>
          </p:cNvSpPr>
          <p:nvPr>
            <p:ph idx="1"/>
          </p:nvPr>
        </p:nvSpPr>
        <p:spPr/>
        <p:txBody>
          <a:bodyPr>
            <a:normAutofit/>
          </a:bodyPr>
          <a:lstStyle/>
          <a:p>
            <a:r>
              <a:rPr lang="en-US" dirty="0" smtClean="0"/>
              <a:t>Finally we have A with 4</a:t>
            </a:r>
            <a:br>
              <a:rPr lang="en-US" dirty="0" smtClean="0"/>
            </a:br>
            <a:r>
              <a:rPr lang="en-US" dirty="0" smtClean="0"/>
              <a:t>votes and B with 8</a:t>
            </a:r>
          </a:p>
          <a:p>
            <a:endParaRPr lang="en-US" dirty="0" smtClean="0"/>
          </a:p>
          <a:p>
            <a:r>
              <a:rPr lang="en-US" dirty="0" smtClean="0"/>
              <a:t>So B wins!</a:t>
            </a:r>
          </a:p>
        </p:txBody>
      </p:sp>
      <p:graphicFrame>
        <p:nvGraphicFramePr>
          <p:cNvPr id="4" name="Table 3"/>
          <p:cNvGraphicFramePr>
            <a:graphicFrameLocks noGrp="1"/>
          </p:cNvGraphicFramePr>
          <p:nvPr/>
        </p:nvGraphicFramePr>
        <p:xfrm>
          <a:off x="5486401" y="1600200"/>
          <a:ext cx="3276600" cy="2144781"/>
        </p:xfrm>
        <a:graphic>
          <a:graphicData uri="http://schemas.openxmlformats.org/drawingml/2006/table">
            <a:tbl>
              <a:tblPr firstRow="1" bandRow="1">
                <a:tableStyleId>{5C22544A-7EE6-4342-B048-85BDC9FD1C3A}</a:tableStyleId>
              </a:tblPr>
              <a:tblGrid>
                <a:gridCol w="1160463"/>
                <a:gridCol w="2116137"/>
              </a:tblGrid>
              <a:tr h="446021">
                <a:tc>
                  <a:txBody>
                    <a:bodyPr/>
                    <a:lstStyle/>
                    <a:p>
                      <a:pPr algn="ctr"/>
                      <a:r>
                        <a:rPr lang="en-US" baseline="0" dirty="0" smtClean="0"/>
                        <a:t>Voters</a:t>
                      </a:r>
                      <a:endParaRPr lang="en-US" dirty="0"/>
                    </a:p>
                  </a:txBody>
                  <a:tcPr anchor="ctr"/>
                </a:tc>
                <a:tc>
                  <a:txBody>
                    <a:bodyPr/>
                    <a:lstStyle/>
                    <a:p>
                      <a:pPr algn="ctr"/>
                      <a:r>
                        <a:rPr lang="en-US" dirty="0" smtClean="0"/>
                        <a:t>Preference</a:t>
                      </a:r>
                      <a:r>
                        <a:rPr lang="en-US" baseline="0" dirty="0" smtClean="0"/>
                        <a:t> Order</a:t>
                      </a:r>
                      <a:endParaRPr lang="en-US" dirty="0"/>
                    </a:p>
                  </a:txBody>
                  <a:tcPr anchor="ctr"/>
                </a:tc>
              </a:tr>
              <a:tr h="424690">
                <a:tc>
                  <a:txBody>
                    <a:bodyPr/>
                    <a:lstStyle/>
                    <a:p>
                      <a:pPr algn="ctr"/>
                      <a:r>
                        <a:rPr lang="en-US" b="1" dirty="0" smtClean="0"/>
                        <a:t>4</a:t>
                      </a:r>
                      <a:endParaRPr lang="en-US" b="1" dirty="0"/>
                    </a:p>
                  </a:txBody>
                  <a:tcPr anchor="ctr"/>
                </a:tc>
                <a:tc>
                  <a:txBody>
                    <a:bodyPr/>
                    <a:lstStyle/>
                    <a:p>
                      <a:pPr algn="ctr"/>
                      <a:r>
                        <a:rPr lang="en-US" b="1" dirty="0" smtClean="0"/>
                        <a:t>A &gt; B</a:t>
                      </a:r>
                      <a:r>
                        <a:rPr lang="en-US" b="1" baseline="0" dirty="0" smtClean="0"/>
                        <a:t> &gt; </a:t>
                      </a:r>
                      <a:r>
                        <a:rPr lang="en-US" b="1" baseline="0" dirty="0" smtClean="0">
                          <a:solidFill>
                            <a:schemeClr val="bg2"/>
                          </a:solidFill>
                        </a:rPr>
                        <a:t>C</a:t>
                      </a:r>
                      <a:r>
                        <a:rPr lang="en-US" b="1" baseline="0" dirty="0" smtClean="0"/>
                        <a:t> &gt; </a:t>
                      </a:r>
                      <a:r>
                        <a:rPr lang="en-US" b="1" baseline="0" dirty="0" smtClean="0">
                          <a:solidFill>
                            <a:schemeClr val="bg2"/>
                          </a:solidFill>
                        </a:rPr>
                        <a:t>D</a:t>
                      </a:r>
                      <a:endParaRPr lang="en-US" b="1" dirty="0">
                        <a:solidFill>
                          <a:schemeClr val="bg2"/>
                        </a:solidFill>
                      </a:endParaRPr>
                    </a:p>
                  </a:txBody>
                  <a:tcPr anchor="ctr"/>
                </a:tc>
              </a:tr>
              <a:tr h="424690">
                <a:tc>
                  <a:txBody>
                    <a:bodyPr/>
                    <a:lstStyle/>
                    <a:p>
                      <a:pPr algn="ctr"/>
                      <a:r>
                        <a:rPr lang="en-US" b="1" dirty="0" smtClean="0"/>
                        <a:t>3</a:t>
                      </a:r>
                      <a:endParaRPr lang="en-US" b="1" dirty="0"/>
                    </a:p>
                  </a:txBody>
                  <a:tcPr anchor="ctr"/>
                </a:tc>
                <a:tc>
                  <a:txBody>
                    <a:bodyPr/>
                    <a:lstStyle/>
                    <a:p>
                      <a:pPr algn="ctr"/>
                      <a:r>
                        <a:rPr lang="en-US" b="1" dirty="0" smtClean="0">
                          <a:solidFill>
                            <a:schemeClr val="bg2"/>
                          </a:solidFill>
                        </a:rPr>
                        <a:t>C</a:t>
                      </a:r>
                      <a:r>
                        <a:rPr lang="en-US" b="1" baseline="0" dirty="0" smtClean="0"/>
                        <a:t> &gt; </a:t>
                      </a:r>
                      <a:r>
                        <a:rPr lang="en-US" b="1" baseline="0" dirty="0" smtClean="0">
                          <a:solidFill>
                            <a:schemeClr val="bg2"/>
                          </a:solidFill>
                        </a:rPr>
                        <a:t>D</a:t>
                      </a:r>
                      <a:r>
                        <a:rPr lang="en-US" b="1" baseline="0" dirty="0" smtClean="0"/>
                        <a:t> &gt; B &gt; A</a:t>
                      </a:r>
                      <a:endParaRPr lang="en-US" b="1" dirty="0"/>
                    </a:p>
                  </a:txBody>
                  <a:tcPr anchor="ctr"/>
                </a:tc>
              </a:tr>
              <a:tr h="424690">
                <a:tc>
                  <a:txBody>
                    <a:bodyPr/>
                    <a:lstStyle/>
                    <a:p>
                      <a:pPr algn="ctr"/>
                      <a:r>
                        <a:rPr lang="en-US" b="1" dirty="0" smtClean="0"/>
                        <a:t>3</a:t>
                      </a:r>
                      <a:endParaRPr lang="en-US" b="1" dirty="0"/>
                    </a:p>
                  </a:txBody>
                  <a:tcPr anchor="ctr"/>
                </a:tc>
                <a:tc>
                  <a:txBody>
                    <a:bodyPr/>
                    <a:lstStyle/>
                    <a:p>
                      <a:pPr algn="ctr"/>
                      <a:r>
                        <a:rPr lang="en-US" b="1" dirty="0" smtClean="0"/>
                        <a:t>B &gt; </a:t>
                      </a:r>
                      <a:r>
                        <a:rPr lang="en-US" b="1" dirty="0" smtClean="0">
                          <a:solidFill>
                            <a:schemeClr val="bg2"/>
                          </a:solidFill>
                        </a:rPr>
                        <a:t>C</a:t>
                      </a:r>
                      <a:r>
                        <a:rPr lang="en-US" b="1" baseline="0" dirty="0" smtClean="0"/>
                        <a:t> &gt; </a:t>
                      </a:r>
                      <a:r>
                        <a:rPr lang="en-US" b="1" baseline="0" dirty="0" smtClean="0">
                          <a:solidFill>
                            <a:schemeClr val="bg2"/>
                          </a:solidFill>
                        </a:rPr>
                        <a:t>D</a:t>
                      </a:r>
                      <a:r>
                        <a:rPr lang="en-US" b="1" baseline="0" dirty="0" smtClean="0"/>
                        <a:t> &gt; A</a:t>
                      </a:r>
                      <a:endParaRPr lang="en-US" b="1" dirty="0"/>
                    </a:p>
                  </a:txBody>
                  <a:tcPr anchor="ctr"/>
                </a:tc>
              </a:tr>
              <a:tr h="424690">
                <a:tc>
                  <a:txBody>
                    <a:bodyPr/>
                    <a:lstStyle/>
                    <a:p>
                      <a:pPr algn="ctr"/>
                      <a:r>
                        <a:rPr lang="en-US" b="1" dirty="0" smtClean="0"/>
                        <a:t>2</a:t>
                      </a:r>
                      <a:endParaRPr lang="en-US" b="1" dirty="0"/>
                    </a:p>
                  </a:txBody>
                  <a:tcPr anchor="ctr"/>
                </a:tc>
                <a:tc>
                  <a:txBody>
                    <a:bodyPr/>
                    <a:lstStyle/>
                    <a:p>
                      <a:pPr algn="ctr"/>
                      <a:r>
                        <a:rPr lang="en-US" b="1" dirty="0" smtClean="0">
                          <a:solidFill>
                            <a:schemeClr val="bg2"/>
                          </a:solidFill>
                        </a:rPr>
                        <a:t>D</a:t>
                      </a:r>
                      <a:r>
                        <a:rPr lang="en-US" b="1" dirty="0" smtClean="0"/>
                        <a:t> &gt; B &gt; A &gt; </a:t>
                      </a:r>
                      <a:r>
                        <a:rPr lang="en-US" b="1" dirty="0" smtClean="0">
                          <a:solidFill>
                            <a:schemeClr val="bg2"/>
                          </a:solidFill>
                        </a:rPr>
                        <a:t>C</a:t>
                      </a:r>
                      <a:endParaRPr lang="en-US" b="1" dirty="0">
                        <a:solidFill>
                          <a:schemeClr val="bg2"/>
                        </a:solidFill>
                      </a:endParaRPr>
                    </a:p>
                  </a:txBody>
                  <a:tcPr anchor="ctr"/>
                </a:tc>
              </a:tr>
            </a:tbl>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Dealing With Ties</a:t>
            </a:r>
            <a:endParaRPr lang="en-US" dirty="0"/>
          </a:p>
        </p:txBody>
      </p:sp>
      <p:sp>
        <p:nvSpPr>
          <p:cNvPr id="3" name="Content Placeholder 2"/>
          <p:cNvSpPr>
            <a:spLocks noGrp="1"/>
          </p:cNvSpPr>
          <p:nvPr>
            <p:ph idx="1"/>
          </p:nvPr>
        </p:nvSpPr>
        <p:spPr/>
        <p:txBody>
          <a:bodyPr/>
          <a:lstStyle/>
          <a:p>
            <a:r>
              <a:rPr lang="en-US" dirty="0" smtClean="0"/>
              <a:t>If there is a tie for who to eliminate when you are using the instant-runoff method, eliminate all the tied candidates, unless this would eliminate </a:t>
            </a:r>
            <a:r>
              <a:rPr lang="en-US" i="1" dirty="0" smtClean="0"/>
              <a:t>everyone</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Instant-Runoff Problems</a:t>
            </a:r>
            <a:endParaRPr lang="en-US" dirty="0"/>
          </a:p>
        </p:txBody>
      </p:sp>
      <p:sp>
        <p:nvSpPr>
          <p:cNvPr id="3" name="Content Placeholder 2"/>
          <p:cNvSpPr>
            <a:spLocks noGrp="1"/>
          </p:cNvSpPr>
          <p:nvPr>
            <p:ph idx="1"/>
          </p:nvPr>
        </p:nvSpPr>
        <p:spPr/>
        <p:txBody>
          <a:bodyPr/>
          <a:lstStyle/>
          <a:p>
            <a:r>
              <a:rPr lang="en-US" dirty="0" smtClean="0"/>
              <a:t>Notice that with three candidates, contingent voting and instant-runoff voting are the same thing</a:t>
            </a:r>
          </a:p>
          <a:p>
            <a:endParaRPr lang="en-US" dirty="0" smtClean="0"/>
          </a:p>
          <a:p>
            <a:r>
              <a:rPr lang="en-US" dirty="0" smtClean="0"/>
              <a:t>Since </a:t>
            </a:r>
            <a:r>
              <a:rPr lang="en-US" smtClean="0"/>
              <a:t>we </a:t>
            </a:r>
            <a:r>
              <a:rPr lang="en-US" smtClean="0"/>
              <a:t>showed </a:t>
            </a:r>
            <a:r>
              <a:rPr lang="en-US" dirty="0" smtClean="0"/>
              <a:t>contingent voting isn’t monotone using an example with 3 candidates, that same example shows that instant-runoff also fails the monotone condition also</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Enough Already!</a:t>
            </a:r>
            <a:endParaRPr lang="en-US" dirty="0"/>
          </a:p>
        </p:txBody>
      </p:sp>
      <p:sp>
        <p:nvSpPr>
          <p:cNvPr id="3" name="Content Placeholder 2"/>
          <p:cNvSpPr>
            <a:spLocks noGrp="1"/>
          </p:cNvSpPr>
          <p:nvPr>
            <p:ph idx="1"/>
          </p:nvPr>
        </p:nvSpPr>
        <p:spPr/>
        <p:txBody>
          <a:bodyPr>
            <a:normAutofit lnSpcReduction="10000"/>
          </a:bodyPr>
          <a:lstStyle/>
          <a:p>
            <a:r>
              <a:rPr lang="en-US" dirty="0" smtClean="0"/>
              <a:t>We have studied many methods, and found problems with each one</a:t>
            </a:r>
          </a:p>
          <a:p>
            <a:pPr lvl="1"/>
            <a:r>
              <a:rPr lang="en-US" b="1" dirty="0" smtClean="0"/>
              <a:t>Condorcet’s method</a:t>
            </a:r>
            <a:r>
              <a:rPr lang="en-US" dirty="0" smtClean="0"/>
              <a:t> sometimes doesn’t give a winner</a:t>
            </a:r>
          </a:p>
          <a:p>
            <a:pPr lvl="1"/>
            <a:r>
              <a:rPr lang="en-US" b="1" dirty="0" smtClean="0"/>
              <a:t>Plurality voting</a:t>
            </a:r>
            <a:r>
              <a:rPr lang="en-US" dirty="0" smtClean="0"/>
              <a:t> fails the </a:t>
            </a:r>
            <a:r>
              <a:rPr lang="en-US" b="1" dirty="0" smtClean="0"/>
              <a:t>Condorcet winner criterion</a:t>
            </a:r>
            <a:endParaRPr lang="en-US" dirty="0" smtClean="0"/>
          </a:p>
          <a:p>
            <a:pPr lvl="1"/>
            <a:r>
              <a:rPr lang="en-US" b="1" dirty="0" smtClean="0"/>
              <a:t>Rank methods</a:t>
            </a:r>
            <a:r>
              <a:rPr lang="en-US" dirty="0" smtClean="0"/>
              <a:t> suffer from the </a:t>
            </a:r>
            <a:r>
              <a:rPr lang="en-US" b="1" dirty="0" smtClean="0"/>
              <a:t>spoiler effect</a:t>
            </a:r>
            <a:endParaRPr lang="en-US" dirty="0" smtClean="0"/>
          </a:p>
          <a:p>
            <a:pPr lvl="1"/>
            <a:r>
              <a:rPr lang="en-US" b="1" dirty="0" smtClean="0"/>
              <a:t>Sequential pairwise voting</a:t>
            </a:r>
            <a:r>
              <a:rPr lang="en-US" dirty="0" smtClean="0"/>
              <a:t> fails the </a:t>
            </a:r>
            <a:r>
              <a:rPr lang="en-US" b="1" dirty="0" smtClean="0"/>
              <a:t>Pareto condition</a:t>
            </a:r>
            <a:endParaRPr lang="en-US" dirty="0" smtClean="0"/>
          </a:p>
          <a:p>
            <a:pPr lvl="1"/>
            <a:r>
              <a:rPr lang="en-US" b="1" dirty="0" smtClean="0"/>
              <a:t>Runoff methods</a:t>
            </a:r>
            <a:r>
              <a:rPr lang="en-US" dirty="0" smtClean="0"/>
              <a:t> fail the </a:t>
            </a:r>
            <a:r>
              <a:rPr lang="en-US" b="1" dirty="0" smtClean="0"/>
              <a:t>monotone</a:t>
            </a:r>
            <a:r>
              <a:rPr lang="en-US" dirty="0" smtClean="0"/>
              <a:t> condition</a:t>
            </a:r>
          </a:p>
          <a:p>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 we go from here?</a:t>
            </a:r>
            <a:endParaRPr lang="en-US" dirty="0"/>
          </a:p>
        </p:txBody>
      </p:sp>
      <p:sp>
        <p:nvSpPr>
          <p:cNvPr id="3" name="Content Placeholder 2"/>
          <p:cNvSpPr>
            <a:spLocks noGrp="1"/>
          </p:cNvSpPr>
          <p:nvPr>
            <p:ph idx="1"/>
          </p:nvPr>
        </p:nvSpPr>
        <p:spPr/>
        <p:txBody>
          <a:bodyPr>
            <a:normAutofit lnSpcReduction="10000"/>
          </a:bodyPr>
          <a:lstStyle/>
          <a:p>
            <a:r>
              <a:rPr lang="en-US" dirty="0" smtClean="0"/>
              <a:t>We could continue to search for a “fair” voting system that doesn’t suffer from any of these problems</a:t>
            </a:r>
          </a:p>
          <a:p>
            <a:endParaRPr lang="en-US" dirty="0" smtClean="0"/>
          </a:p>
          <a:p>
            <a:r>
              <a:rPr lang="en-US" dirty="0" smtClean="0"/>
              <a:t>We could also consider trying to use a different kind of ballot, since all of the systems we have considered so far </a:t>
            </a:r>
            <a:r>
              <a:rPr lang="en-US" smtClean="0"/>
              <a:t>use preference-order </a:t>
            </a:r>
            <a:r>
              <a:rPr lang="en-US" dirty="0" smtClean="0"/>
              <a:t>ballots</a:t>
            </a:r>
          </a:p>
          <a:p>
            <a:endParaRPr lang="en-US" dirty="0" smtClean="0"/>
          </a:p>
          <a:p>
            <a:r>
              <a:rPr lang="en-US" dirty="0" smtClean="0"/>
              <a:t>We’ll explore these ideas in the next section…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a:t>
            </a:r>
            <a:endParaRPr lang="en-US" dirty="0"/>
          </a:p>
        </p:txBody>
      </p:sp>
      <p:sp>
        <p:nvSpPr>
          <p:cNvPr id="3" name="Content Placeholder 2"/>
          <p:cNvSpPr>
            <a:spLocks noGrp="1"/>
          </p:cNvSpPr>
          <p:nvPr>
            <p:ph idx="1"/>
          </p:nvPr>
        </p:nvSpPr>
        <p:spPr>
          <a:xfrm>
            <a:off x="457200" y="1775191"/>
            <a:ext cx="4495800" cy="2415809"/>
          </a:xfrm>
        </p:spPr>
        <p:txBody>
          <a:bodyPr>
            <a:normAutofit lnSpcReduction="10000"/>
          </a:bodyPr>
          <a:lstStyle/>
          <a:p>
            <a:r>
              <a:rPr lang="en-US" dirty="0" smtClean="0"/>
              <a:t>Let’s use sequential pairwise voting with this profile and the agenda Adam, Beth, Chris, David</a:t>
            </a:r>
            <a:endParaRPr lang="en-US" dirty="0"/>
          </a:p>
        </p:txBody>
      </p:sp>
      <p:graphicFrame>
        <p:nvGraphicFramePr>
          <p:cNvPr id="4" name="Table 3"/>
          <p:cNvGraphicFramePr>
            <a:graphicFrameLocks noGrp="1"/>
          </p:cNvGraphicFramePr>
          <p:nvPr/>
        </p:nvGraphicFramePr>
        <p:xfrm>
          <a:off x="5105400" y="2013709"/>
          <a:ext cx="3429001" cy="1720091"/>
        </p:xfrm>
        <a:graphic>
          <a:graphicData uri="http://schemas.openxmlformats.org/drawingml/2006/table">
            <a:tbl>
              <a:tblPr firstRow="1" bandRow="1">
                <a:tableStyleId>{5C22544A-7EE6-4342-B048-85BDC9FD1C3A}</a:tableStyleId>
              </a:tblPr>
              <a:tblGrid>
                <a:gridCol w="1214438"/>
                <a:gridCol w="2214563"/>
              </a:tblGrid>
              <a:tr h="446021">
                <a:tc>
                  <a:txBody>
                    <a:bodyPr/>
                    <a:lstStyle/>
                    <a:p>
                      <a:pPr algn="ctr"/>
                      <a:r>
                        <a:rPr lang="en-US" baseline="0" dirty="0" smtClean="0"/>
                        <a:t>Voters</a:t>
                      </a:r>
                      <a:endParaRPr lang="en-US" dirty="0"/>
                    </a:p>
                  </a:txBody>
                  <a:tcPr anchor="ctr"/>
                </a:tc>
                <a:tc>
                  <a:txBody>
                    <a:bodyPr/>
                    <a:lstStyle/>
                    <a:p>
                      <a:pPr algn="ctr"/>
                      <a:r>
                        <a:rPr lang="en-US" dirty="0" smtClean="0"/>
                        <a:t>Preference</a:t>
                      </a:r>
                      <a:r>
                        <a:rPr lang="en-US" baseline="0" dirty="0" smtClean="0"/>
                        <a:t> Order</a:t>
                      </a:r>
                      <a:endParaRPr lang="en-US" dirty="0"/>
                    </a:p>
                  </a:txBody>
                  <a:tcPr anchor="ctr"/>
                </a:tc>
              </a:tr>
              <a:tr h="424690">
                <a:tc>
                  <a:txBody>
                    <a:bodyPr/>
                    <a:lstStyle/>
                    <a:p>
                      <a:pPr algn="ctr"/>
                      <a:r>
                        <a:rPr lang="en-US" b="1" dirty="0" smtClean="0"/>
                        <a:t>4</a:t>
                      </a:r>
                      <a:endParaRPr lang="en-US" b="1" dirty="0"/>
                    </a:p>
                  </a:txBody>
                  <a:tcPr anchor="ctr"/>
                </a:tc>
                <a:tc>
                  <a:txBody>
                    <a:bodyPr/>
                    <a:lstStyle/>
                    <a:p>
                      <a:pPr algn="ctr"/>
                      <a:r>
                        <a:rPr lang="en-US" b="1" dirty="0" smtClean="0"/>
                        <a:t>A &gt; B</a:t>
                      </a:r>
                      <a:r>
                        <a:rPr lang="en-US" b="1" baseline="0" dirty="0" smtClean="0"/>
                        <a:t> &gt; D &gt; C</a:t>
                      </a:r>
                      <a:endParaRPr lang="en-US" b="1" dirty="0"/>
                    </a:p>
                  </a:txBody>
                  <a:tcPr anchor="ctr"/>
                </a:tc>
              </a:tr>
              <a:tr h="424690">
                <a:tc>
                  <a:txBody>
                    <a:bodyPr/>
                    <a:lstStyle/>
                    <a:p>
                      <a:pPr algn="ctr"/>
                      <a:r>
                        <a:rPr lang="en-US" b="1" dirty="0" smtClean="0"/>
                        <a:t>3</a:t>
                      </a:r>
                      <a:endParaRPr lang="en-US" b="1" dirty="0"/>
                    </a:p>
                  </a:txBody>
                  <a:tcPr anchor="ctr"/>
                </a:tc>
                <a:tc>
                  <a:txBody>
                    <a:bodyPr/>
                    <a:lstStyle/>
                    <a:p>
                      <a:pPr algn="ctr"/>
                      <a:r>
                        <a:rPr lang="en-US" b="1" dirty="0" smtClean="0"/>
                        <a:t>C</a:t>
                      </a:r>
                      <a:r>
                        <a:rPr lang="en-US" b="1" baseline="0" dirty="0" smtClean="0"/>
                        <a:t> &gt; A &gt; B &gt; D</a:t>
                      </a:r>
                      <a:endParaRPr lang="en-US" b="1" dirty="0"/>
                    </a:p>
                  </a:txBody>
                  <a:tcPr anchor="ctr"/>
                </a:tc>
              </a:tr>
              <a:tr h="424690">
                <a:tc>
                  <a:txBody>
                    <a:bodyPr/>
                    <a:lstStyle/>
                    <a:p>
                      <a:pPr algn="ctr"/>
                      <a:r>
                        <a:rPr lang="en-US" b="1" dirty="0" smtClean="0"/>
                        <a:t>3</a:t>
                      </a:r>
                      <a:endParaRPr lang="en-US" b="1" dirty="0"/>
                    </a:p>
                  </a:txBody>
                  <a:tcPr anchor="ctr"/>
                </a:tc>
                <a:tc>
                  <a:txBody>
                    <a:bodyPr/>
                    <a:lstStyle/>
                    <a:p>
                      <a:pPr algn="ctr"/>
                      <a:r>
                        <a:rPr lang="en-US" b="1" dirty="0" smtClean="0"/>
                        <a:t>B &gt; D &gt; C &gt; A</a:t>
                      </a:r>
                      <a:endParaRPr lang="en-US" b="1" dirty="0"/>
                    </a:p>
                  </a:txBody>
                  <a:tcPr anchor="ctr"/>
                </a:tc>
              </a:tr>
            </a:tbl>
          </a:graphicData>
        </a:graphic>
      </p:graphicFrame>
      <p:pic>
        <p:nvPicPr>
          <p:cNvPr id="33" name="Picture 32" descr="bracket01.png"/>
          <p:cNvPicPr>
            <a:picLocks noChangeAspect="1"/>
          </p:cNvPicPr>
          <p:nvPr/>
        </p:nvPicPr>
        <p:blipFill>
          <a:blip r:embed="rId2" cstate="print"/>
          <a:stretch>
            <a:fillRect/>
          </a:stretch>
        </p:blipFill>
        <p:spPr>
          <a:xfrm>
            <a:off x="990600" y="4343400"/>
            <a:ext cx="4608195" cy="2133424"/>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a:t>
            </a:r>
            <a:endParaRPr lang="en-US" dirty="0"/>
          </a:p>
        </p:txBody>
      </p:sp>
      <p:sp>
        <p:nvSpPr>
          <p:cNvPr id="3" name="Content Placeholder 2"/>
          <p:cNvSpPr>
            <a:spLocks noGrp="1"/>
          </p:cNvSpPr>
          <p:nvPr>
            <p:ph idx="1"/>
          </p:nvPr>
        </p:nvSpPr>
        <p:spPr>
          <a:xfrm>
            <a:off x="457200" y="1775191"/>
            <a:ext cx="4495800" cy="2415809"/>
          </a:xfrm>
        </p:spPr>
        <p:txBody>
          <a:bodyPr>
            <a:normAutofit/>
          </a:bodyPr>
          <a:lstStyle/>
          <a:p>
            <a:r>
              <a:rPr lang="en-US" dirty="0" smtClean="0"/>
              <a:t>First we consider the Adam vs. Beth matchup</a:t>
            </a:r>
            <a:endParaRPr lang="en-US" dirty="0"/>
          </a:p>
        </p:txBody>
      </p:sp>
      <p:graphicFrame>
        <p:nvGraphicFramePr>
          <p:cNvPr id="4" name="Table 3"/>
          <p:cNvGraphicFramePr>
            <a:graphicFrameLocks noGrp="1"/>
          </p:cNvGraphicFramePr>
          <p:nvPr/>
        </p:nvGraphicFramePr>
        <p:xfrm>
          <a:off x="5105400" y="2013709"/>
          <a:ext cx="3429001" cy="1720091"/>
        </p:xfrm>
        <a:graphic>
          <a:graphicData uri="http://schemas.openxmlformats.org/drawingml/2006/table">
            <a:tbl>
              <a:tblPr firstRow="1" bandRow="1">
                <a:tableStyleId>{5C22544A-7EE6-4342-B048-85BDC9FD1C3A}</a:tableStyleId>
              </a:tblPr>
              <a:tblGrid>
                <a:gridCol w="1214438"/>
                <a:gridCol w="2214563"/>
              </a:tblGrid>
              <a:tr h="446021">
                <a:tc>
                  <a:txBody>
                    <a:bodyPr/>
                    <a:lstStyle/>
                    <a:p>
                      <a:pPr algn="ctr"/>
                      <a:r>
                        <a:rPr lang="en-US" baseline="0" dirty="0" smtClean="0"/>
                        <a:t>Voters</a:t>
                      </a:r>
                      <a:endParaRPr lang="en-US" dirty="0"/>
                    </a:p>
                  </a:txBody>
                  <a:tcPr anchor="ctr"/>
                </a:tc>
                <a:tc>
                  <a:txBody>
                    <a:bodyPr/>
                    <a:lstStyle/>
                    <a:p>
                      <a:pPr algn="ctr"/>
                      <a:r>
                        <a:rPr lang="en-US" dirty="0" smtClean="0"/>
                        <a:t>Preference</a:t>
                      </a:r>
                      <a:r>
                        <a:rPr lang="en-US" baseline="0" dirty="0" smtClean="0"/>
                        <a:t> Order</a:t>
                      </a:r>
                      <a:endParaRPr lang="en-US" dirty="0"/>
                    </a:p>
                  </a:txBody>
                  <a:tcPr anchor="ctr"/>
                </a:tc>
              </a:tr>
              <a:tr h="424690">
                <a:tc>
                  <a:txBody>
                    <a:bodyPr/>
                    <a:lstStyle/>
                    <a:p>
                      <a:pPr algn="ctr"/>
                      <a:r>
                        <a:rPr lang="en-US" b="1" dirty="0" smtClean="0"/>
                        <a:t>4</a:t>
                      </a:r>
                      <a:endParaRPr lang="en-US" b="1" dirty="0"/>
                    </a:p>
                  </a:txBody>
                  <a:tcPr anchor="ctr"/>
                </a:tc>
                <a:tc>
                  <a:txBody>
                    <a:bodyPr/>
                    <a:lstStyle/>
                    <a:p>
                      <a:pPr algn="ctr"/>
                      <a:r>
                        <a:rPr lang="en-US" b="1" dirty="0" smtClean="0">
                          <a:solidFill>
                            <a:srgbClr val="FF0000"/>
                          </a:solidFill>
                        </a:rPr>
                        <a:t>A</a:t>
                      </a:r>
                      <a:r>
                        <a:rPr lang="en-US" b="1" dirty="0" smtClean="0"/>
                        <a:t> &gt; </a:t>
                      </a:r>
                      <a:r>
                        <a:rPr lang="en-US" b="1" dirty="0" smtClean="0">
                          <a:solidFill>
                            <a:srgbClr val="FF0000"/>
                          </a:solidFill>
                        </a:rPr>
                        <a:t>B</a:t>
                      </a:r>
                      <a:r>
                        <a:rPr lang="en-US" b="1" baseline="0" dirty="0" smtClean="0"/>
                        <a:t> &gt; D &gt; C</a:t>
                      </a:r>
                      <a:endParaRPr lang="en-US" b="1" dirty="0"/>
                    </a:p>
                  </a:txBody>
                  <a:tcPr anchor="ctr"/>
                </a:tc>
              </a:tr>
              <a:tr h="424690">
                <a:tc>
                  <a:txBody>
                    <a:bodyPr/>
                    <a:lstStyle/>
                    <a:p>
                      <a:pPr algn="ctr"/>
                      <a:r>
                        <a:rPr lang="en-US" b="1" dirty="0" smtClean="0"/>
                        <a:t>3</a:t>
                      </a:r>
                      <a:endParaRPr lang="en-US" b="1" dirty="0"/>
                    </a:p>
                  </a:txBody>
                  <a:tcPr anchor="ctr"/>
                </a:tc>
                <a:tc>
                  <a:txBody>
                    <a:bodyPr/>
                    <a:lstStyle/>
                    <a:p>
                      <a:pPr algn="ctr"/>
                      <a:r>
                        <a:rPr lang="en-US" b="1" dirty="0" smtClean="0"/>
                        <a:t>C</a:t>
                      </a:r>
                      <a:r>
                        <a:rPr lang="en-US" b="1" baseline="0" dirty="0" smtClean="0"/>
                        <a:t> &gt; </a:t>
                      </a:r>
                      <a:r>
                        <a:rPr lang="en-US" b="1" baseline="0" dirty="0" smtClean="0">
                          <a:solidFill>
                            <a:srgbClr val="FF0000"/>
                          </a:solidFill>
                        </a:rPr>
                        <a:t>A</a:t>
                      </a:r>
                      <a:r>
                        <a:rPr lang="en-US" b="1" baseline="0" dirty="0" smtClean="0"/>
                        <a:t> &gt; </a:t>
                      </a:r>
                      <a:r>
                        <a:rPr lang="en-US" b="1" baseline="0" dirty="0" smtClean="0">
                          <a:solidFill>
                            <a:srgbClr val="FF0000"/>
                          </a:solidFill>
                        </a:rPr>
                        <a:t>B</a:t>
                      </a:r>
                      <a:r>
                        <a:rPr lang="en-US" b="1" baseline="0" dirty="0" smtClean="0"/>
                        <a:t> &gt; D</a:t>
                      </a:r>
                      <a:endParaRPr lang="en-US" b="1" dirty="0"/>
                    </a:p>
                  </a:txBody>
                  <a:tcPr anchor="ctr"/>
                </a:tc>
              </a:tr>
              <a:tr h="424690">
                <a:tc>
                  <a:txBody>
                    <a:bodyPr/>
                    <a:lstStyle/>
                    <a:p>
                      <a:pPr algn="ctr"/>
                      <a:r>
                        <a:rPr lang="en-US" b="1" dirty="0" smtClean="0"/>
                        <a:t>3</a:t>
                      </a:r>
                      <a:endParaRPr lang="en-US" b="1" dirty="0"/>
                    </a:p>
                  </a:txBody>
                  <a:tcPr anchor="ctr"/>
                </a:tc>
                <a:tc>
                  <a:txBody>
                    <a:bodyPr/>
                    <a:lstStyle/>
                    <a:p>
                      <a:pPr algn="ctr"/>
                      <a:r>
                        <a:rPr lang="en-US" b="1" dirty="0" smtClean="0">
                          <a:solidFill>
                            <a:srgbClr val="FF0000"/>
                          </a:solidFill>
                        </a:rPr>
                        <a:t>B</a:t>
                      </a:r>
                      <a:r>
                        <a:rPr lang="en-US" b="1" dirty="0" smtClean="0"/>
                        <a:t> &gt; D &gt; C &gt; </a:t>
                      </a:r>
                      <a:r>
                        <a:rPr lang="en-US" b="1" dirty="0" smtClean="0">
                          <a:solidFill>
                            <a:srgbClr val="FF0000"/>
                          </a:solidFill>
                        </a:rPr>
                        <a:t>A</a:t>
                      </a:r>
                      <a:endParaRPr lang="en-US" b="1" dirty="0">
                        <a:solidFill>
                          <a:srgbClr val="FF0000"/>
                        </a:solidFill>
                      </a:endParaRPr>
                    </a:p>
                  </a:txBody>
                  <a:tcPr anchor="ctr"/>
                </a:tc>
              </a:tr>
            </a:tbl>
          </a:graphicData>
        </a:graphic>
      </p:graphicFrame>
      <p:pic>
        <p:nvPicPr>
          <p:cNvPr id="33" name="Picture 32" descr="bracket01.png"/>
          <p:cNvPicPr>
            <a:picLocks noChangeAspect="1"/>
          </p:cNvPicPr>
          <p:nvPr/>
        </p:nvPicPr>
        <p:blipFill>
          <a:blip r:embed="rId2" cstate="print"/>
          <a:stretch>
            <a:fillRect/>
          </a:stretch>
        </p:blipFill>
        <p:spPr>
          <a:xfrm>
            <a:off x="990600" y="4343400"/>
            <a:ext cx="4608195" cy="2133424"/>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a:t>
            </a:r>
            <a:endParaRPr lang="en-US" dirty="0"/>
          </a:p>
        </p:txBody>
      </p:sp>
      <p:sp>
        <p:nvSpPr>
          <p:cNvPr id="3" name="Content Placeholder 2"/>
          <p:cNvSpPr>
            <a:spLocks noGrp="1"/>
          </p:cNvSpPr>
          <p:nvPr>
            <p:ph idx="1"/>
          </p:nvPr>
        </p:nvSpPr>
        <p:spPr>
          <a:xfrm>
            <a:off x="457200" y="1775191"/>
            <a:ext cx="4495800" cy="2415809"/>
          </a:xfrm>
        </p:spPr>
        <p:txBody>
          <a:bodyPr>
            <a:normAutofit/>
          </a:bodyPr>
          <a:lstStyle/>
          <a:p>
            <a:r>
              <a:rPr lang="en-US" dirty="0" smtClean="0"/>
              <a:t>Adam wins, 7 to 3</a:t>
            </a:r>
          </a:p>
          <a:p>
            <a:endParaRPr lang="en-US" dirty="0" smtClean="0"/>
          </a:p>
          <a:p>
            <a:r>
              <a:rPr lang="en-US" dirty="0" smtClean="0"/>
              <a:t>So Adam moves on to face Chris</a:t>
            </a:r>
            <a:endParaRPr lang="en-US" dirty="0"/>
          </a:p>
        </p:txBody>
      </p:sp>
      <p:graphicFrame>
        <p:nvGraphicFramePr>
          <p:cNvPr id="4" name="Table 3"/>
          <p:cNvGraphicFramePr>
            <a:graphicFrameLocks noGrp="1"/>
          </p:cNvGraphicFramePr>
          <p:nvPr/>
        </p:nvGraphicFramePr>
        <p:xfrm>
          <a:off x="5105400" y="2013709"/>
          <a:ext cx="3429001" cy="1720091"/>
        </p:xfrm>
        <a:graphic>
          <a:graphicData uri="http://schemas.openxmlformats.org/drawingml/2006/table">
            <a:tbl>
              <a:tblPr firstRow="1" bandRow="1">
                <a:tableStyleId>{5C22544A-7EE6-4342-B048-85BDC9FD1C3A}</a:tableStyleId>
              </a:tblPr>
              <a:tblGrid>
                <a:gridCol w="1214438"/>
                <a:gridCol w="2214563"/>
              </a:tblGrid>
              <a:tr h="446021">
                <a:tc>
                  <a:txBody>
                    <a:bodyPr/>
                    <a:lstStyle/>
                    <a:p>
                      <a:pPr algn="ctr"/>
                      <a:r>
                        <a:rPr lang="en-US" baseline="0" dirty="0" smtClean="0"/>
                        <a:t>Voters</a:t>
                      </a:r>
                      <a:endParaRPr lang="en-US" dirty="0"/>
                    </a:p>
                  </a:txBody>
                  <a:tcPr anchor="ctr"/>
                </a:tc>
                <a:tc>
                  <a:txBody>
                    <a:bodyPr/>
                    <a:lstStyle/>
                    <a:p>
                      <a:pPr algn="ctr"/>
                      <a:r>
                        <a:rPr lang="en-US" dirty="0" smtClean="0"/>
                        <a:t>Preference</a:t>
                      </a:r>
                      <a:r>
                        <a:rPr lang="en-US" baseline="0" dirty="0" smtClean="0"/>
                        <a:t> Order</a:t>
                      </a:r>
                      <a:endParaRPr lang="en-US" dirty="0"/>
                    </a:p>
                  </a:txBody>
                  <a:tcPr anchor="ctr"/>
                </a:tc>
              </a:tr>
              <a:tr h="424690">
                <a:tc>
                  <a:txBody>
                    <a:bodyPr/>
                    <a:lstStyle/>
                    <a:p>
                      <a:pPr algn="ctr"/>
                      <a:r>
                        <a:rPr lang="en-US" b="1" dirty="0" smtClean="0"/>
                        <a:t>4</a:t>
                      </a:r>
                      <a:endParaRPr lang="en-US" b="1" dirty="0"/>
                    </a:p>
                  </a:txBody>
                  <a:tcPr anchor="ctr"/>
                </a:tc>
                <a:tc>
                  <a:txBody>
                    <a:bodyPr/>
                    <a:lstStyle/>
                    <a:p>
                      <a:pPr algn="ctr"/>
                      <a:r>
                        <a:rPr lang="en-US" b="1" dirty="0" smtClean="0">
                          <a:solidFill>
                            <a:srgbClr val="FF0000"/>
                          </a:solidFill>
                        </a:rPr>
                        <a:t>A</a:t>
                      </a:r>
                      <a:r>
                        <a:rPr lang="en-US" b="1" dirty="0" smtClean="0"/>
                        <a:t> &gt; </a:t>
                      </a:r>
                      <a:r>
                        <a:rPr lang="en-US" b="1" dirty="0" smtClean="0">
                          <a:solidFill>
                            <a:srgbClr val="FF0000"/>
                          </a:solidFill>
                        </a:rPr>
                        <a:t>B</a:t>
                      </a:r>
                      <a:r>
                        <a:rPr lang="en-US" b="1" baseline="0" dirty="0" smtClean="0"/>
                        <a:t> &gt; D &gt; C</a:t>
                      </a:r>
                      <a:endParaRPr lang="en-US" b="1" dirty="0"/>
                    </a:p>
                  </a:txBody>
                  <a:tcPr anchor="ctr"/>
                </a:tc>
              </a:tr>
              <a:tr h="424690">
                <a:tc>
                  <a:txBody>
                    <a:bodyPr/>
                    <a:lstStyle/>
                    <a:p>
                      <a:pPr algn="ctr"/>
                      <a:r>
                        <a:rPr lang="en-US" b="1" dirty="0" smtClean="0"/>
                        <a:t>3</a:t>
                      </a:r>
                      <a:endParaRPr lang="en-US" b="1" dirty="0"/>
                    </a:p>
                  </a:txBody>
                  <a:tcPr anchor="ctr"/>
                </a:tc>
                <a:tc>
                  <a:txBody>
                    <a:bodyPr/>
                    <a:lstStyle/>
                    <a:p>
                      <a:pPr algn="ctr"/>
                      <a:r>
                        <a:rPr lang="en-US" b="1" dirty="0" smtClean="0"/>
                        <a:t>C</a:t>
                      </a:r>
                      <a:r>
                        <a:rPr lang="en-US" b="1" baseline="0" dirty="0" smtClean="0"/>
                        <a:t> &gt; </a:t>
                      </a:r>
                      <a:r>
                        <a:rPr lang="en-US" b="1" baseline="0" dirty="0" smtClean="0">
                          <a:solidFill>
                            <a:srgbClr val="FF0000"/>
                          </a:solidFill>
                        </a:rPr>
                        <a:t>A</a:t>
                      </a:r>
                      <a:r>
                        <a:rPr lang="en-US" b="1" baseline="0" dirty="0" smtClean="0"/>
                        <a:t> &gt; </a:t>
                      </a:r>
                      <a:r>
                        <a:rPr lang="en-US" b="1" baseline="0" dirty="0" smtClean="0">
                          <a:solidFill>
                            <a:srgbClr val="FF0000"/>
                          </a:solidFill>
                        </a:rPr>
                        <a:t>B</a:t>
                      </a:r>
                      <a:r>
                        <a:rPr lang="en-US" b="1" baseline="0" dirty="0" smtClean="0"/>
                        <a:t> &gt; D</a:t>
                      </a:r>
                      <a:endParaRPr lang="en-US" b="1" dirty="0"/>
                    </a:p>
                  </a:txBody>
                  <a:tcPr anchor="ctr"/>
                </a:tc>
              </a:tr>
              <a:tr h="424690">
                <a:tc>
                  <a:txBody>
                    <a:bodyPr/>
                    <a:lstStyle/>
                    <a:p>
                      <a:pPr algn="ctr"/>
                      <a:r>
                        <a:rPr lang="en-US" b="1" dirty="0" smtClean="0"/>
                        <a:t>3</a:t>
                      </a:r>
                      <a:endParaRPr lang="en-US" b="1" dirty="0"/>
                    </a:p>
                  </a:txBody>
                  <a:tcPr anchor="ctr"/>
                </a:tc>
                <a:tc>
                  <a:txBody>
                    <a:bodyPr/>
                    <a:lstStyle/>
                    <a:p>
                      <a:pPr algn="ctr"/>
                      <a:r>
                        <a:rPr lang="en-US" b="1" dirty="0" smtClean="0">
                          <a:solidFill>
                            <a:srgbClr val="FF0000"/>
                          </a:solidFill>
                        </a:rPr>
                        <a:t>B</a:t>
                      </a:r>
                      <a:r>
                        <a:rPr lang="en-US" b="1" dirty="0" smtClean="0"/>
                        <a:t> &gt; D &gt; C &gt; </a:t>
                      </a:r>
                      <a:r>
                        <a:rPr lang="en-US" b="1" dirty="0" smtClean="0">
                          <a:solidFill>
                            <a:srgbClr val="FF0000"/>
                          </a:solidFill>
                        </a:rPr>
                        <a:t>A</a:t>
                      </a:r>
                      <a:endParaRPr lang="en-US" b="1" dirty="0">
                        <a:solidFill>
                          <a:srgbClr val="FF0000"/>
                        </a:solidFill>
                      </a:endParaRPr>
                    </a:p>
                  </a:txBody>
                  <a:tcPr anchor="ctr"/>
                </a:tc>
              </a:tr>
            </a:tbl>
          </a:graphicData>
        </a:graphic>
      </p:graphicFrame>
      <p:pic>
        <p:nvPicPr>
          <p:cNvPr id="33" name="Picture 32" descr="bracket01.png"/>
          <p:cNvPicPr>
            <a:picLocks noChangeAspect="1"/>
          </p:cNvPicPr>
          <p:nvPr/>
        </p:nvPicPr>
        <p:blipFill>
          <a:blip r:embed="rId2" cstate="print"/>
          <a:stretch>
            <a:fillRect/>
          </a:stretch>
        </p:blipFill>
        <p:spPr>
          <a:xfrm>
            <a:off x="990600" y="4343400"/>
            <a:ext cx="4608195" cy="2133424"/>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a:t>
            </a:r>
            <a:endParaRPr lang="en-US" dirty="0"/>
          </a:p>
        </p:txBody>
      </p:sp>
      <p:sp>
        <p:nvSpPr>
          <p:cNvPr id="3" name="Content Placeholder 2"/>
          <p:cNvSpPr>
            <a:spLocks noGrp="1"/>
          </p:cNvSpPr>
          <p:nvPr>
            <p:ph idx="1"/>
          </p:nvPr>
        </p:nvSpPr>
        <p:spPr>
          <a:xfrm>
            <a:off x="457200" y="1775191"/>
            <a:ext cx="4495800" cy="2415809"/>
          </a:xfrm>
        </p:spPr>
        <p:txBody>
          <a:bodyPr>
            <a:normAutofit/>
          </a:bodyPr>
          <a:lstStyle/>
          <a:p>
            <a:r>
              <a:rPr lang="en-US" dirty="0" smtClean="0"/>
              <a:t>Adam vs. Chris</a:t>
            </a:r>
          </a:p>
          <a:p>
            <a:endParaRPr lang="en-US" dirty="0" smtClean="0"/>
          </a:p>
          <a:p>
            <a:r>
              <a:rPr lang="en-US" dirty="0" smtClean="0"/>
              <a:t>Chris wins 6 to 4</a:t>
            </a:r>
            <a:endParaRPr lang="en-US" dirty="0"/>
          </a:p>
        </p:txBody>
      </p:sp>
      <p:graphicFrame>
        <p:nvGraphicFramePr>
          <p:cNvPr id="4" name="Table 3"/>
          <p:cNvGraphicFramePr>
            <a:graphicFrameLocks noGrp="1"/>
          </p:cNvGraphicFramePr>
          <p:nvPr/>
        </p:nvGraphicFramePr>
        <p:xfrm>
          <a:off x="5105400" y="2013709"/>
          <a:ext cx="3429001" cy="1720091"/>
        </p:xfrm>
        <a:graphic>
          <a:graphicData uri="http://schemas.openxmlformats.org/drawingml/2006/table">
            <a:tbl>
              <a:tblPr firstRow="1" bandRow="1">
                <a:tableStyleId>{5C22544A-7EE6-4342-B048-85BDC9FD1C3A}</a:tableStyleId>
              </a:tblPr>
              <a:tblGrid>
                <a:gridCol w="1214438"/>
                <a:gridCol w="2214563"/>
              </a:tblGrid>
              <a:tr h="446021">
                <a:tc>
                  <a:txBody>
                    <a:bodyPr/>
                    <a:lstStyle/>
                    <a:p>
                      <a:pPr algn="ctr"/>
                      <a:r>
                        <a:rPr lang="en-US" baseline="0" dirty="0" smtClean="0"/>
                        <a:t>Voters</a:t>
                      </a:r>
                      <a:endParaRPr lang="en-US" dirty="0"/>
                    </a:p>
                  </a:txBody>
                  <a:tcPr anchor="ctr"/>
                </a:tc>
                <a:tc>
                  <a:txBody>
                    <a:bodyPr/>
                    <a:lstStyle/>
                    <a:p>
                      <a:pPr algn="ctr"/>
                      <a:r>
                        <a:rPr lang="en-US" dirty="0" smtClean="0"/>
                        <a:t>Preference</a:t>
                      </a:r>
                      <a:r>
                        <a:rPr lang="en-US" baseline="0" dirty="0" smtClean="0"/>
                        <a:t> Order</a:t>
                      </a:r>
                      <a:endParaRPr lang="en-US" dirty="0"/>
                    </a:p>
                  </a:txBody>
                  <a:tcPr anchor="ctr"/>
                </a:tc>
              </a:tr>
              <a:tr h="424690">
                <a:tc>
                  <a:txBody>
                    <a:bodyPr/>
                    <a:lstStyle/>
                    <a:p>
                      <a:pPr algn="ctr"/>
                      <a:r>
                        <a:rPr lang="en-US" b="1" dirty="0" smtClean="0"/>
                        <a:t>4</a:t>
                      </a:r>
                      <a:endParaRPr lang="en-US" b="1" dirty="0"/>
                    </a:p>
                  </a:txBody>
                  <a:tcPr anchor="ctr"/>
                </a:tc>
                <a:tc>
                  <a:txBody>
                    <a:bodyPr/>
                    <a:lstStyle/>
                    <a:p>
                      <a:pPr algn="ctr"/>
                      <a:r>
                        <a:rPr lang="en-US" b="1" dirty="0" smtClean="0">
                          <a:solidFill>
                            <a:srgbClr val="FF0000"/>
                          </a:solidFill>
                        </a:rPr>
                        <a:t>A</a:t>
                      </a:r>
                      <a:r>
                        <a:rPr lang="en-US" b="1" dirty="0" smtClean="0"/>
                        <a:t> &gt; </a:t>
                      </a:r>
                      <a:r>
                        <a:rPr lang="en-US" b="1" dirty="0" smtClean="0">
                          <a:solidFill>
                            <a:schemeClr val="tx1"/>
                          </a:solidFill>
                        </a:rPr>
                        <a:t>B</a:t>
                      </a:r>
                      <a:r>
                        <a:rPr lang="en-US" b="1" baseline="0" dirty="0" smtClean="0"/>
                        <a:t> &gt; D &gt; </a:t>
                      </a:r>
                      <a:r>
                        <a:rPr lang="en-US" b="1" baseline="0" dirty="0" smtClean="0">
                          <a:solidFill>
                            <a:srgbClr val="FF0000"/>
                          </a:solidFill>
                        </a:rPr>
                        <a:t>C</a:t>
                      </a:r>
                      <a:endParaRPr lang="en-US" b="1" dirty="0">
                        <a:solidFill>
                          <a:srgbClr val="FF0000"/>
                        </a:solidFill>
                      </a:endParaRPr>
                    </a:p>
                  </a:txBody>
                  <a:tcPr anchor="ctr"/>
                </a:tc>
              </a:tr>
              <a:tr h="424690">
                <a:tc>
                  <a:txBody>
                    <a:bodyPr/>
                    <a:lstStyle/>
                    <a:p>
                      <a:pPr algn="ctr"/>
                      <a:r>
                        <a:rPr lang="en-US" b="1" dirty="0" smtClean="0"/>
                        <a:t>3</a:t>
                      </a:r>
                      <a:endParaRPr lang="en-US" b="1" dirty="0"/>
                    </a:p>
                  </a:txBody>
                  <a:tcPr anchor="ctr"/>
                </a:tc>
                <a:tc>
                  <a:txBody>
                    <a:bodyPr/>
                    <a:lstStyle/>
                    <a:p>
                      <a:pPr algn="ctr"/>
                      <a:r>
                        <a:rPr lang="en-US" b="1" dirty="0" smtClean="0">
                          <a:solidFill>
                            <a:srgbClr val="FF0000"/>
                          </a:solidFill>
                        </a:rPr>
                        <a:t>C</a:t>
                      </a:r>
                      <a:r>
                        <a:rPr lang="en-US" b="1" baseline="0" dirty="0" smtClean="0"/>
                        <a:t> &gt; </a:t>
                      </a:r>
                      <a:r>
                        <a:rPr lang="en-US" b="1" baseline="0" dirty="0" smtClean="0">
                          <a:solidFill>
                            <a:srgbClr val="FF0000"/>
                          </a:solidFill>
                        </a:rPr>
                        <a:t>A</a:t>
                      </a:r>
                      <a:r>
                        <a:rPr lang="en-US" b="1" baseline="0" dirty="0" smtClean="0"/>
                        <a:t> &gt; </a:t>
                      </a:r>
                      <a:r>
                        <a:rPr lang="en-US" b="1" baseline="0" dirty="0" smtClean="0">
                          <a:solidFill>
                            <a:schemeClr val="tx1"/>
                          </a:solidFill>
                        </a:rPr>
                        <a:t>B</a:t>
                      </a:r>
                      <a:r>
                        <a:rPr lang="en-US" b="1" baseline="0" dirty="0" smtClean="0"/>
                        <a:t> &gt; D</a:t>
                      </a:r>
                      <a:endParaRPr lang="en-US" b="1" dirty="0"/>
                    </a:p>
                  </a:txBody>
                  <a:tcPr anchor="ctr"/>
                </a:tc>
              </a:tr>
              <a:tr h="424690">
                <a:tc>
                  <a:txBody>
                    <a:bodyPr/>
                    <a:lstStyle/>
                    <a:p>
                      <a:pPr algn="ctr"/>
                      <a:r>
                        <a:rPr lang="en-US" b="1" dirty="0" smtClean="0"/>
                        <a:t>3</a:t>
                      </a:r>
                      <a:endParaRPr lang="en-US" b="1" dirty="0"/>
                    </a:p>
                  </a:txBody>
                  <a:tcPr anchor="ctr"/>
                </a:tc>
                <a:tc>
                  <a:txBody>
                    <a:bodyPr/>
                    <a:lstStyle/>
                    <a:p>
                      <a:pPr algn="ctr"/>
                      <a:r>
                        <a:rPr lang="en-US" b="1" dirty="0" smtClean="0">
                          <a:solidFill>
                            <a:schemeClr val="tx1"/>
                          </a:solidFill>
                        </a:rPr>
                        <a:t>B</a:t>
                      </a:r>
                      <a:r>
                        <a:rPr lang="en-US" b="1" dirty="0" smtClean="0"/>
                        <a:t> &gt; D &gt; </a:t>
                      </a:r>
                      <a:r>
                        <a:rPr lang="en-US" b="1" dirty="0" smtClean="0">
                          <a:solidFill>
                            <a:srgbClr val="FF0000"/>
                          </a:solidFill>
                        </a:rPr>
                        <a:t>C</a:t>
                      </a:r>
                      <a:r>
                        <a:rPr lang="en-US" b="1" dirty="0" smtClean="0"/>
                        <a:t> &gt; </a:t>
                      </a:r>
                      <a:r>
                        <a:rPr lang="en-US" b="1" dirty="0" smtClean="0">
                          <a:solidFill>
                            <a:srgbClr val="FF0000"/>
                          </a:solidFill>
                        </a:rPr>
                        <a:t>A</a:t>
                      </a:r>
                      <a:endParaRPr lang="en-US" b="1" dirty="0">
                        <a:solidFill>
                          <a:srgbClr val="FF0000"/>
                        </a:solidFill>
                      </a:endParaRPr>
                    </a:p>
                  </a:txBody>
                  <a:tcPr anchor="ctr"/>
                </a:tc>
              </a:tr>
            </a:tbl>
          </a:graphicData>
        </a:graphic>
      </p:graphicFrame>
      <p:pic>
        <p:nvPicPr>
          <p:cNvPr id="33" name="Picture 32" descr="bracket01.png"/>
          <p:cNvPicPr>
            <a:picLocks noChangeAspect="1"/>
          </p:cNvPicPr>
          <p:nvPr/>
        </p:nvPicPr>
        <p:blipFill>
          <a:blip r:embed="rId2" cstate="print"/>
          <a:stretch>
            <a:fillRect/>
          </a:stretch>
        </p:blipFill>
        <p:spPr>
          <a:xfrm>
            <a:off x="990600" y="4343400"/>
            <a:ext cx="4608195" cy="2133424"/>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a:t>
            </a:r>
            <a:endParaRPr lang="en-US" dirty="0"/>
          </a:p>
        </p:txBody>
      </p:sp>
      <p:sp>
        <p:nvSpPr>
          <p:cNvPr id="3" name="Content Placeholder 2"/>
          <p:cNvSpPr>
            <a:spLocks noGrp="1"/>
          </p:cNvSpPr>
          <p:nvPr>
            <p:ph idx="1"/>
          </p:nvPr>
        </p:nvSpPr>
        <p:spPr>
          <a:xfrm>
            <a:off x="457200" y="1775191"/>
            <a:ext cx="4495800" cy="2415809"/>
          </a:xfrm>
        </p:spPr>
        <p:txBody>
          <a:bodyPr>
            <a:normAutofit/>
          </a:bodyPr>
          <a:lstStyle/>
          <a:p>
            <a:r>
              <a:rPr lang="en-US" dirty="0" smtClean="0"/>
              <a:t>Adam vs. Chris</a:t>
            </a:r>
          </a:p>
          <a:p>
            <a:endParaRPr lang="en-US" dirty="0" smtClean="0"/>
          </a:p>
          <a:p>
            <a:r>
              <a:rPr lang="en-US" dirty="0" smtClean="0"/>
              <a:t>Chris wins 6 to 4</a:t>
            </a:r>
            <a:endParaRPr lang="en-US" dirty="0"/>
          </a:p>
        </p:txBody>
      </p:sp>
      <p:graphicFrame>
        <p:nvGraphicFramePr>
          <p:cNvPr id="4" name="Table 3"/>
          <p:cNvGraphicFramePr>
            <a:graphicFrameLocks noGrp="1"/>
          </p:cNvGraphicFramePr>
          <p:nvPr/>
        </p:nvGraphicFramePr>
        <p:xfrm>
          <a:off x="5105400" y="2013709"/>
          <a:ext cx="3429001" cy="1720091"/>
        </p:xfrm>
        <a:graphic>
          <a:graphicData uri="http://schemas.openxmlformats.org/drawingml/2006/table">
            <a:tbl>
              <a:tblPr firstRow="1" bandRow="1">
                <a:tableStyleId>{5C22544A-7EE6-4342-B048-85BDC9FD1C3A}</a:tableStyleId>
              </a:tblPr>
              <a:tblGrid>
                <a:gridCol w="1214438"/>
                <a:gridCol w="2214563"/>
              </a:tblGrid>
              <a:tr h="446021">
                <a:tc>
                  <a:txBody>
                    <a:bodyPr/>
                    <a:lstStyle/>
                    <a:p>
                      <a:pPr algn="ctr"/>
                      <a:r>
                        <a:rPr lang="en-US" baseline="0" dirty="0" smtClean="0"/>
                        <a:t>Voters</a:t>
                      </a:r>
                      <a:endParaRPr lang="en-US" dirty="0"/>
                    </a:p>
                  </a:txBody>
                  <a:tcPr anchor="ctr"/>
                </a:tc>
                <a:tc>
                  <a:txBody>
                    <a:bodyPr/>
                    <a:lstStyle/>
                    <a:p>
                      <a:pPr algn="ctr"/>
                      <a:r>
                        <a:rPr lang="en-US" dirty="0" smtClean="0"/>
                        <a:t>Preference</a:t>
                      </a:r>
                      <a:r>
                        <a:rPr lang="en-US" baseline="0" dirty="0" smtClean="0"/>
                        <a:t> Order</a:t>
                      </a:r>
                      <a:endParaRPr lang="en-US" dirty="0"/>
                    </a:p>
                  </a:txBody>
                  <a:tcPr anchor="ctr"/>
                </a:tc>
              </a:tr>
              <a:tr h="424690">
                <a:tc>
                  <a:txBody>
                    <a:bodyPr/>
                    <a:lstStyle/>
                    <a:p>
                      <a:pPr algn="ctr"/>
                      <a:r>
                        <a:rPr lang="en-US" b="1" dirty="0" smtClean="0"/>
                        <a:t>4</a:t>
                      </a:r>
                      <a:endParaRPr lang="en-US" b="1" dirty="0"/>
                    </a:p>
                  </a:txBody>
                  <a:tcPr anchor="ctr"/>
                </a:tc>
                <a:tc>
                  <a:txBody>
                    <a:bodyPr/>
                    <a:lstStyle/>
                    <a:p>
                      <a:pPr algn="ctr"/>
                      <a:r>
                        <a:rPr lang="en-US" b="1" dirty="0" smtClean="0">
                          <a:solidFill>
                            <a:srgbClr val="FF0000"/>
                          </a:solidFill>
                        </a:rPr>
                        <a:t>A</a:t>
                      </a:r>
                      <a:r>
                        <a:rPr lang="en-US" b="1" dirty="0" smtClean="0"/>
                        <a:t> &gt; </a:t>
                      </a:r>
                      <a:r>
                        <a:rPr lang="en-US" b="1" dirty="0" smtClean="0">
                          <a:solidFill>
                            <a:schemeClr val="tx1"/>
                          </a:solidFill>
                        </a:rPr>
                        <a:t>B</a:t>
                      </a:r>
                      <a:r>
                        <a:rPr lang="en-US" b="1" baseline="0" dirty="0" smtClean="0"/>
                        <a:t> &gt; D &gt; </a:t>
                      </a:r>
                      <a:r>
                        <a:rPr lang="en-US" b="1" baseline="0" dirty="0" smtClean="0">
                          <a:solidFill>
                            <a:srgbClr val="FF0000"/>
                          </a:solidFill>
                        </a:rPr>
                        <a:t>C</a:t>
                      </a:r>
                      <a:endParaRPr lang="en-US" b="1" dirty="0">
                        <a:solidFill>
                          <a:srgbClr val="FF0000"/>
                        </a:solidFill>
                      </a:endParaRPr>
                    </a:p>
                  </a:txBody>
                  <a:tcPr anchor="ctr"/>
                </a:tc>
              </a:tr>
              <a:tr h="424690">
                <a:tc>
                  <a:txBody>
                    <a:bodyPr/>
                    <a:lstStyle/>
                    <a:p>
                      <a:pPr algn="ctr"/>
                      <a:r>
                        <a:rPr lang="en-US" b="1" dirty="0" smtClean="0"/>
                        <a:t>3</a:t>
                      </a:r>
                      <a:endParaRPr lang="en-US" b="1" dirty="0"/>
                    </a:p>
                  </a:txBody>
                  <a:tcPr anchor="ctr"/>
                </a:tc>
                <a:tc>
                  <a:txBody>
                    <a:bodyPr/>
                    <a:lstStyle/>
                    <a:p>
                      <a:pPr algn="ctr"/>
                      <a:r>
                        <a:rPr lang="en-US" b="1" dirty="0" smtClean="0">
                          <a:solidFill>
                            <a:srgbClr val="FF0000"/>
                          </a:solidFill>
                        </a:rPr>
                        <a:t>C</a:t>
                      </a:r>
                      <a:r>
                        <a:rPr lang="en-US" b="1" baseline="0" dirty="0" smtClean="0"/>
                        <a:t> &gt; </a:t>
                      </a:r>
                      <a:r>
                        <a:rPr lang="en-US" b="1" baseline="0" dirty="0" smtClean="0">
                          <a:solidFill>
                            <a:srgbClr val="FF0000"/>
                          </a:solidFill>
                        </a:rPr>
                        <a:t>A</a:t>
                      </a:r>
                      <a:r>
                        <a:rPr lang="en-US" b="1" baseline="0" dirty="0" smtClean="0"/>
                        <a:t> &gt; </a:t>
                      </a:r>
                      <a:r>
                        <a:rPr lang="en-US" b="1" baseline="0" dirty="0" smtClean="0">
                          <a:solidFill>
                            <a:schemeClr val="tx1"/>
                          </a:solidFill>
                        </a:rPr>
                        <a:t>B</a:t>
                      </a:r>
                      <a:r>
                        <a:rPr lang="en-US" b="1" baseline="0" dirty="0" smtClean="0"/>
                        <a:t> &gt; D</a:t>
                      </a:r>
                      <a:endParaRPr lang="en-US" b="1" dirty="0"/>
                    </a:p>
                  </a:txBody>
                  <a:tcPr anchor="ctr"/>
                </a:tc>
              </a:tr>
              <a:tr h="424690">
                <a:tc>
                  <a:txBody>
                    <a:bodyPr/>
                    <a:lstStyle/>
                    <a:p>
                      <a:pPr algn="ctr"/>
                      <a:r>
                        <a:rPr lang="en-US" b="1" dirty="0" smtClean="0"/>
                        <a:t>3</a:t>
                      </a:r>
                      <a:endParaRPr lang="en-US" b="1" dirty="0"/>
                    </a:p>
                  </a:txBody>
                  <a:tcPr anchor="ctr"/>
                </a:tc>
                <a:tc>
                  <a:txBody>
                    <a:bodyPr/>
                    <a:lstStyle/>
                    <a:p>
                      <a:pPr algn="ctr"/>
                      <a:r>
                        <a:rPr lang="en-US" b="1" dirty="0" smtClean="0">
                          <a:solidFill>
                            <a:schemeClr val="tx1"/>
                          </a:solidFill>
                        </a:rPr>
                        <a:t>B</a:t>
                      </a:r>
                      <a:r>
                        <a:rPr lang="en-US" b="1" dirty="0" smtClean="0"/>
                        <a:t> &gt; D &gt; </a:t>
                      </a:r>
                      <a:r>
                        <a:rPr lang="en-US" b="1" dirty="0" smtClean="0">
                          <a:solidFill>
                            <a:srgbClr val="FF0000"/>
                          </a:solidFill>
                        </a:rPr>
                        <a:t>C</a:t>
                      </a:r>
                      <a:r>
                        <a:rPr lang="en-US" b="1" dirty="0" smtClean="0"/>
                        <a:t> &gt; </a:t>
                      </a:r>
                      <a:r>
                        <a:rPr lang="en-US" b="1" dirty="0" smtClean="0">
                          <a:solidFill>
                            <a:srgbClr val="FF0000"/>
                          </a:solidFill>
                        </a:rPr>
                        <a:t>A</a:t>
                      </a:r>
                      <a:endParaRPr lang="en-US" b="1" dirty="0">
                        <a:solidFill>
                          <a:srgbClr val="FF0000"/>
                        </a:solidFill>
                      </a:endParaRPr>
                    </a:p>
                  </a:txBody>
                  <a:tcPr anchor="ctr"/>
                </a:tc>
              </a:tr>
            </a:tbl>
          </a:graphicData>
        </a:graphic>
      </p:graphicFrame>
      <p:pic>
        <p:nvPicPr>
          <p:cNvPr id="33" name="Picture 32" descr="bracket01.png"/>
          <p:cNvPicPr>
            <a:picLocks noChangeAspect="1"/>
          </p:cNvPicPr>
          <p:nvPr/>
        </p:nvPicPr>
        <p:blipFill>
          <a:blip r:embed="rId2" cstate="print"/>
          <a:stretch>
            <a:fillRect/>
          </a:stretch>
        </p:blipFill>
        <p:spPr>
          <a:xfrm>
            <a:off x="990600" y="4343400"/>
            <a:ext cx="4608195" cy="2133424"/>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166</TotalTime>
  <Words>1938</Words>
  <Application>Microsoft Office PowerPoint</Application>
  <PresentationFormat>On-screen Show (4:3)</PresentationFormat>
  <Paragraphs>438</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Module</vt:lpstr>
      <vt:lpstr>Section 2.5: Miscellaneous Voting Methods</vt:lpstr>
      <vt:lpstr>More Methods</vt:lpstr>
      <vt:lpstr>Sequential Pairwise Voting</vt:lpstr>
      <vt:lpstr>How It Works</vt:lpstr>
      <vt:lpstr>An Example</vt:lpstr>
      <vt:lpstr>An Example</vt:lpstr>
      <vt:lpstr>An Example</vt:lpstr>
      <vt:lpstr>An Example</vt:lpstr>
      <vt:lpstr>An Example</vt:lpstr>
      <vt:lpstr>An Example</vt:lpstr>
      <vt:lpstr>An Example</vt:lpstr>
      <vt:lpstr>An Example</vt:lpstr>
      <vt:lpstr>Problems</vt:lpstr>
      <vt:lpstr>Problems</vt:lpstr>
      <vt:lpstr>The Pareto Condition</vt:lpstr>
      <vt:lpstr>Plurality and Pareto</vt:lpstr>
      <vt:lpstr>Runoff Voting</vt:lpstr>
      <vt:lpstr>2008 Georgia Senate Race</vt:lpstr>
      <vt:lpstr>2008 Georgia Senate Race</vt:lpstr>
      <vt:lpstr>2008 Georgia Senate Race</vt:lpstr>
      <vt:lpstr>2008 Georgia Senate Race</vt:lpstr>
      <vt:lpstr>2008 Georgia Senate Race</vt:lpstr>
      <vt:lpstr>2008 Georgia Senate Race</vt:lpstr>
      <vt:lpstr>Using Preferences for Runoffs</vt:lpstr>
      <vt:lpstr>Contingent Voting</vt:lpstr>
      <vt:lpstr>An Example of Contingent Voting</vt:lpstr>
      <vt:lpstr>An Example of Contingent Voting</vt:lpstr>
      <vt:lpstr>Another Example</vt:lpstr>
      <vt:lpstr>Another Example</vt:lpstr>
      <vt:lpstr>Another Example</vt:lpstr>
      <vt:lpstr>Another Example</vt:lpstr>
      <vt:lpstr>Another Example</vt:lpstr>
      <vt:lpstr>Another Example</vt:lpstr>
      <vt:lpstr>Another Example</vt:lpstr>
      <vt:lpstr>Another Example</vt:lpstr>
      <vt:lpstr>Another Example</vt:lpstr>
      <vt:lpstr>What the %@$# happened?</vt:lpstr>
      <vt:lpstr>Monotone Again</vt:lpstr>
      <vt:lpstr>Monotone Again</vt:lpstr>
      <vt:lpstr>Monotone Again</vt:lpstr>
      <vt:lpstr>Another Method: Instant-Runoff Voting</vt:lpstr>
      <vt:lpstr>Instant-Runoff Voting</vt:lpstr>
      <vt:lpstr>An Example of Instant-Runoff</vt:lpstr>
      <vt:lpstr>An Example of Instant-Runoff</vt:lpstr>
      <vt:lpstr>An Example of Instant-Runoff</vt:lpstr>
      <vt:lpstr>Dealing With Ties</vt:lpstr>
      <vt:lpstr>Instant-Runoff Problems</vt:lpstr>
      <vt:lpstr>Enough Already!</vt:lpstr>
      <vt:lpstr>Where do we go from here?</vt:lpstr>
    </vt:vector>
  </TitlesOfParts>
  <Company>Shippensburg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2.5: Miscellaneous Voting Methods</dc:title>
  <dc:creator>James Hamblin</dc:creator>
  <cp:lastModifiedBy>James Hamblin</cp:lastModifiedBy>
  <cp:revision>23</cp:revision>
  <dcterms:created xsi:type="dcterms:W3CDTF">2008-03-18T13:22:22Z</dcterms:created>
  <dcterms:modified xsi:type="dcterms:W3CDTF">2010-10-18T18:15:45Z</dcterms:modified>
</cp:coreProperties>
</file>